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61" r:id="rId3"/>
    <p:sldId id="260" r:id="rId4"/>
    <p:sldId id="257" r:id="rId5"/>
    <p:sldId id="263" r:id="rId6"/>
    <p:sldId id="258" r:id="rId7"/>
    <p:sldId id="259"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360F93-1772-F908-616A-3FEDCD4F9D9C}" v="324" dt="2024-07-09T12:12:26.1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p:cViewPr varScale="1">
        <p:scale>
          <a:sx n="73" d="100"/>
          <a:sy n="73" d="100"/>
        </p:scale>
        <p:origin x="4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A76EB9D5-7E1A-4433-8B21-2237CC26FA2C}" type="datetimeFigureOut">
              <a:rPr lang="en-US" dirty="0"/>
              <a:t>7/9/2024</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9EF837-FEDB-44F2-8FB5-4F56FC548A33}" type="datetimeFigureOut">
              <a:rPr lang="en-US" dirty="0"/>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EC2AB55-62C0-407E-B706-C907B44B0BFC}" type="datetimeFigureOut">
              <a:rPr lang="en-US" dirty="0"/>
              <a:t>7/9/2024</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FBB33F-FEF5-4E73-A5F9-307689FE77C6}" type="datetimeFigureOut">
              <a:rPr lang="en-US" dirty="0"/>
              <a:t>7/9/2024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4B5FA4-F0B8-4D71-BC92-932E3A1502F8}" type="datetimeFigureOut">
              <a:rPr lang="en-US" dirty="0"/>
              <a:t>7/9/2024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D89F80-C2CE-4D6A-80E4-D3515AD92BC6}" type="datetimeFigureOut">
              <a:rPr lang="en-US" dirty="0"/>
              <a:t>7/9/2024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4220E-EF40-477E-B84C-637FC7CE78DB}" type="datetimeFigureOut">
              <a:rPr lang="en-US" dirty="0"/>
              <a:t>7/9/2024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D0B8D63-E026-4E54-B301-C824E1BD14F3}" type="datetimeFigureOut">
              <a:rPr lang="en-US" dirty="0"/>
              <a:t>7/9/2024</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C423185-9573-406A-8068-0AB4F2335019}" type="datetimeFigureOut">
              <a:rPr lang="en-US" dirty="0"/>
              <a:t>7/9/2024</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598A19-B9D6-4696-A74D-9FEF900C8B6A}" type="datetimeFigureOut">
              <a:rPr lang="en-US" dirty="0"/>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205100-39B0-4914-BBD6-34F267582565}" type="datetimeFigureOut">
              <a:rPr lang="en-US" dirty="0"/>
              <a:t>7/9/2024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C5516DA-9D86-4E1E-A623-C11F9F74EB59}" type="datetimeFigureOut">
              <a:rPr lang="en-US" dirty="0"/>
              <a:t>7/9/2024</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DE4A3-9E32-4290-9F80-189B5227F2AC}"/>
              </a:ext>
            </a:extLst>
          </p:cNvPr>
          <p:cNvSpPr>
            <a:spLocks noGrp="1"/>
          </p:cNvSpPr>
          <p:nvPr>
            <p:ph type="ctrTitle"/>
          </p:nvPr>
        </p:nvSpPr>
        <p:spPr/>
        <p:txBody>
          <a:bodyPr/>
          <a:lstStyle/>
          <a:p>
            <a:r>
              <a:rPr lang="en-GB" dirty="0"/>
              <a:t>Year 1 and 2 parent meeting</a:t>
            </a:r>
          </a:p>
        </p:txBody>
      </p:sp>
      <p:sp>
        <p:nvSpPr>
          <p:cNvPr id="3" name="Subtitle 2">
            <a:extLst>
              <a:ext uri="{FF2B5EF4-FFF2-40B4-BE49-F238E27FC236}">
                <a16:creationId xmlns:a16="http://schemas.microsoft.com/office/drawing/2014/main" id="{BD67B79B-5E76-40D3-8E35-956A695BFCE3}"/>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82815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0762" y="1227266"/>
            <a:ext cx="3690475" cy="524617"/>
          </a:xfrm>
        </p:spPr>
        <p:txBody>
          <a:bodyPr>
            <a:normAutofit fontScale="90000"/>
          </a:bodyPr>
          <a:lstStyle/>
          <a:p>
            <a:pPr algn="ctr"/>
            <a:r>
              <a:rPr lang="en-GB" u="sng" dirty="0"/>
              <a:t>Prayer</a:t>
            </a:r>
          </a:p>
        </p:txBody>
      </p:sp>
      <p:sp>
        <p:nvSpPr>
          <p:cNvPr id="3" name="Content Placeholder 2"/>
          <p:cNvSpPr>
            <a:spLocks noGrp="1"/>
          </p:cNvSpPr>
          <p:nvPr>
            <p:ph idx="1"/>
          </p:nvPr>
        </p:nvSpPr>
        <p:spPr/>
        <p:txBody>
          <a:bodyPr>
            <a:normAutofit/>
          </a:bodyPr>
          <a:lstStyle/>
          <a:p>
            <a:pPr marL="0" indent="0">
              <a:buNone/>
            </a:pPr>
            <a:r>
              <a:rPr lang="en-GB" sz="2800" dirty="0"/>
              <a:t>Dear Lord, </a:t>
            </a:r>
          </a:p>
          <a:p>
            <a:pPr marL="0" indent="0">
              <a:buNone/>
            </a:pPr>
            <a:r>
              <a:rPr lang="en-GB" sz="2800" dirty="0"/>
              <a:t>As we prepare for the coming of a new academic year, make us ready, attentive and available to hear you. Thank You for the gift of being able to wake each day with the assurance that You walk through it with us. Thank You for the gifts of creativity and uniqueness, and the energy to put them to good use.</a:t>
            </a:r>
          </a:p>
          <a:p>
            <a:pPr marL="0" indent="0">
              <a:buNone/>
            </a:pPr>
            <a:endParaRPr lang="en-GB" sz="2800" dirty="0"/>
          </a:p>
          <a:p>
            <a:pPr marL="0" indent="0">
              <a:buNone/>
            </a:pPr>
            <a:r>
              <a:rPr lang="en-GB" sz="2800" dirty="0"/>
              <a:t>Amen</a:t>
            </a:r>
          </a:p>
        </p:txBody>
      </p:sp>
      <p:sp>
        <p:nvSpPr>
          <p:cNvPr id="4" name="AutoShape 2" descr="8,528 Cross clipart Vector Images | Deposit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Graphic Heart and Cross – ShareFaith M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9961" y="584247"/>
            <a:ext cx="2185904" cy="1810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979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B4724-F991-4B85-BAE9-22A6CA8DE992}"/>
              </a:ext>
            </a:extLst>
          </p:cNvPr>
          <p:cNvSpPr>
            <a:spLocks noGrp="1"/>
          </p:cNvSpPr>
          <p:nvPr>
            <p:ph type="title"/>
          </p:nvPr>
        </p:nvSpPr>
        <p:spPr/>
        <p:txBody>
          <a:bodyPr/>
          <a:lstStyle/>
          <a:p>
            <a:r>
              <a:rPr lang="en-GB" u="sng" dirty="0"/>
              <a:t>The Team</a:t>
            </a:r>
          </a:p>
        </p:txBody>
      </p:sp>
      <p:sp>
        <p:nvSpPr>
          <p:cNvPr id="3" name="Content Placeholder 2">
            <a:extLst>
              <a:ext uri="{FF2B5EF4-FFF2-40B4-BE49-F238E27FC236}">
                <a16:creationId xmlns:a16="http://schemas.microsoft.com/office/drawing/2014/main" id="{F0E9049B-5C21-4BA1-B769-1D7E004AEB1D}"/>
              </a:ext>
            </a:extLst>
          </p:cNvPr>
          <p:cNvSpPr>
            <a:spLocks noGrp="1"/>
          </p:cNvSpPr>
          <p:nvPr>
            <p:ph idx="1"/>
          </p:nvPr>
        </p:nvSpPr>
        <p:spPr/>
        <p:txBody>
          <a:bodyPr vert="horz" lIns="91440" tIns="45720" rIns="91440" bIns="45720" rtlCol="0" anchor="t">
            <a:normAutofit/>
          </a:bodyPr>
          <a:lstStyle/>
          <a:p>
            <a:r>
              <a:rPr lang="en-GB" sz="2400" dirty="0"/>
              <a:t>Mrs King - Mon, Tues, Weds, Thurs, Friday morning</a:t>
            </a:r>
            <a:endParaRPr lang="en-US" dirty="0"/>
          </a:p>
          <a:p>
            <a:r>
              <a:rPr lang="en-GB" sz="2400" dirty="0"/>
              <a:t>Mrs Crowley – who supports the children’s learning all day, every day. </a:t>
            </a:r>
          </a:p>
          <a:p>
            <a:r>
              <a:rPr lang="en-GB" sz="2400" dirty="0"/>
              <a:t>Mrs Stevens - to help cover Friday PM</a:t>
            </a:r>
          </a:p>
          <a:p>
            <a:endParaRPr lang="en-GB" sz="2400" dirty="0"/>
          </a:p>
        </p:txBody>
      </p:sp>
    </p:spTree>
    <p:extLst>
      <p:ext uri="{BB962C8B-B14F-4D97-AF65-F5344CB8AC3E}">
        <p14:creationId xmlns:p14="http://schemas.microsoft.com/office/powerpoint/2010/main" val="4257571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9AD2C-79A7-4332-9767-9E2C80C6C9D6}"/>
              </a:ext>
            </a:extLst>
          </p:cNvPr>
          <p:cNvSpPr>
            <a:spLocks noGrp="1"/>
          </p:cNvSpPr>
          <p:nvPr>
            <p:ph type="title"/>
          </p:nvPr>
        </p:nvSpPr>
        <p:spPr/>
        <p:txBody>
          <a:bodyPr/>
          <a:lstStyle/>
          <a:p>
            <a:r>
              <a:rPr lang="en-GB" u="sng" dirty="0"/>
              <a:t>Reading and Phonics</a:t>
            </a:r>
          </a:p>
        </p:txBody>
      </p:sp>
      <p:sp>
        <p:nvSpPr>
          <p:cNvPr id="3" name="Content Placeholder 2">
            <a:extLst>
              <a:ext uri="{FF2B5EF4-FFF2-40B4-BE49-F238E27FC236}">
                <a16:creationId xmlns:a16="http://schemas.microsoft.com/office/drawing/2014/main" id="{ADD55533-583A-43EA-8A96-C8EB0793E637}"/>
              </a:ext>
            </a:extLst>
          </p:cNvPr>
          <p:cNvSpPr>
            <a:spLocks noGrp="1"/>
          </p:cNvSpPr>
          <p:nvPr>
            <p:ph idx="1"/>
          </p:nvPr>
        </p:nvSpPr>
        <p:spPr/>
        <p:txBody>
          <a:bodyPr vert="horz" lIns="91440" tIns="45720" rIns="91440" bIns="45720" rtlCol="0" anchor="t">
            <a:normAutofit/>
          </a:bodyPr>
          <a:lstStyle/>
          <a:p>
            <a:r>
              <a:rPr lang="en-GB" dirty="0"/>
              <a:t>The children will take part in daily phonics sessions. We are focusing on recapping and reviewing the sounds the children have previously learnt. We learn how to use our phonics for reading by segmenting and blending, spelling individual words and writing sentences. We will continue to use the Little Wandle phonics scheme for Year 1 and the Spelling Shed scheme for year 2. </a:t>
            </a:r>
          </a:p>
          <a:p>
            <a:r>
              <a:rPr lang="en-GB" dirty="0"/>
              <a:t>Handwriting – Year 1 are now learning how to use pre-cursive letter formation which is the foundations of learning how to join.</a:t>
            </a:r>
          </a:p>
          <a:p>
            <a:r>
              <a:rPr lang="en-GB" dirty="0"/>
              <a:t>Handwriting – Year 2 – are continuing to develop their use of joined writing particularly when they are writing independently. By the end of Year 2 the children should be able to fluently join in their writing. </a:t>
            </a:r>
          </a:p>
          <a:p>
            <a:r>
              <a:rPr lang="en-GB" dirty="0"/>
              <a:t>Reading – the children are heard at least three times a week by one of the adults in the Year 1 and 2 team in their group reading sessions. Books should go out on a Thursday and returned on the Monday. Children should be heard at home on a daily basis and books should be read more than once to encourage fluency and word sight familiarity. </a:t>
            </a:r>
          </a:p>
          <a:p>
            <a:pPr marL="0" indent="0">
              <a:buNone/>
            </a:pPr>
            <a:endParaRPr lang="en-GB" dirty="0"/>
          </a:p>
        </p:txBody>
      </p:sp>
    </p:spTree>
    <p:extLst>
      <p:ext uri="{BB962C8B-B14F-4D97-AF65-F5344CB8AC3E}">
        <p14:creationId xmlns:p14="http://schemas.microsoft.com/office/powerpoint/2010/main" val="1274101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screening for Year 1</a:t>
            </a:r>
          </a:p>
        </p:txBody>
      </p:sp>
      <p:sp>
        <p:nvSpPr>
          <p:cNvPr id="3" name="Content Placeholder 2"/>
          <p:cNvSpPr>
            <a:spLocks noGrp="1"/>
          </p:cNvSpPr>
          <p:nvPr>
            <p:ph idx="1"/>
          </p:nvPr>
        </p:nvSpPr>
        <p:spPr/>
        <p:txBody>
          <a:bodyPr/>
          <a:lstStyle/>
          <a:p>
            <a:r>
              <a:rPr lang="en-GB" dirty="0"/>
              <a:t>The children will be taught a series of sounds over this academic year is the sequence outlined. It is expected that they can use these sounds to decode both ‘real’ and ‘nonsense’ words. </a:t>
            </a:r>
          </a:p>
          <a:p>
            <a:r>
              <a:rPr lang="en-GB" dirty="0"/>
              <a:t>The phonics screening will take place in June and you will be notified in your child’s summer report whether they have passed or not. </a:t>
            </a:r>
          </a:p>
          <a:p>
            <a:r>
              <a:rPr lang="en-GB" dirty="0"/>
              <a:t>Around Easter we will send home materials to practise with.</a:t>
            </a:r>
          </a:p>
        </p:txBody>
      </p:sp>
    </p:spTree>
    <p:extLst>
      <p:ext uri="{BB962C8B-B14F-4D97-AF65-F5344CB8AC3E}">
        <p14:creationId xmlns:p14="http://schemas.microsoft.com/office/powerpoint/2010/main" val="2388761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3CBF-56DB-4C94-8181-52181FB656CC}"/>
              </a:ext>
            </a:extLst>
          </p:cNvPr>
          <p:cNvSpPr>
            <a:spLocks noGrp="1"/>
          </p:cNvSpPr>
          <p:nvPr>
            <p:ph type="title"/>
          </p:nvPr>
        </p:nvSpPr>
        <p:spPr/>
        <p:txBody>
          <a:bodyPr/>
          <a:lstStyle/>
          <a:p>
            <a:r>
              <a:rPr lang="en-GB" u="sng" dirty="0"/>
              <a:t>Homework</a:t>
            </a:r>
          </a:p>
        </p:txBody>
      </p:sp>
      <p:sp>
        <p:nvSpPr>
          <p:cNvPr id="3" name="Content Placeholder 2">
            <a:extLst>
              <a:ext uri="{FF2B5EF4-FFF2-40B4-BE49-F238E27FC236}">
                <a16:creationId xmlns:a16="http://schemas.microsoft.com/office/drawing/2014/main" id="{F5E0C2C5-D14E-4CB2-B0C8-9DF106403870}"/>
              </a:ext>
            </a:extLst>
          </p:cNvPr>
          <p:cNvSpPr>
            <a:spLocks noGrp="1"/>
          </p:cNvSpPr>
          <p:nvPr>
            <p:ph idx="1"/>
          </p:nvPr>
        </p:nvSpPr>
        <p:spPr/>
        <p:txBody>
          <a:bodyPr vert="horz" lIns="91440" tIns="45720" rIns="91440" bIns="45720" rtlCol="0" anchor="t">
            <a:normAutofit/>
          </a:bodyPr>
          <a:lstStyle/>
          <a:p>
            <a:r>
              <a:rPr lang="en-GB" dirty="0"/>
              <a:t>Home learning is very important for children. Each half term, a grid of 6 cross curricular activities are set for the children to complete. They should complete one activity per week. This can either be uploaded to tapestry or can be brought in for our class home learning display. Each of the activities are linked to topics we are learning about in class. </a:t>
            </a:r>
          </a:p>
          <a:p>
            <a:r>
              <a:rPr lang="en-GB" dirty="0"/>
              <a:t>Year 2 – after Christmas the children will be given weekly maths timetables challenges and booster homework to prepare them for SATs. </a:t>
            </a:r>
          </a:p>
          <a:p>
            <a:r>
              <a:rPr lang="en-GB" dirty="0"/>
              <a:t>Spellings – weekly spelling sheets will be given out on a Monday and will be tested the following week. Please keep these sheets at home for the children to use. They should be looked at daily across the week. If your child finds it difficult to learn all 10 spellings, please focus on the top 5 or 6. Spellings are matched very closely to the phonics learning for that week. </a:t>
            </a:r>
          </a:p>
          <a:p>
            <a:endParaRPr lang="en-GB" dirty="0"/>
          </a:p>
        </p:txBody>
      </p:sp>
    </p:spTree>
    <p:extLst>
      <p:ext uri="{BB962C8B-B14F-4D97-AF65-F5344CB8AC3E}">
        <p14:creationId xmlns:p14="http://schemas.microsoft.com/office/powerpoint/2010/main" val="1321633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896FE-348F-4ACE-B0B5-EA7F294DCD75}"/>
              </a:ext>
            </a:extLst>
          </p:cNvPr>
          <p:cNvSpPr>
            <a:spLocks noGrp="1"/>
          </p:cNvSpPr>
          <p:nvPr>
            <p:ph type="title"/>
          </p:nvPr>
        </p:nvSpPr>
        <p:spPr/>
        <p:txBody>
          <a:bodyPr/>
          <a:lstStyle/>
          <a:p>
            <a:r>
              <a:rPr lang="en-GB" u="sng" dirty="0"/>
              <a:t>PE and Forest School</a:t>
            </a:r>
          </a:p>
        </p:txBody>
      </p:sp>
      <p:sp>
        <p:nvSpPr>
          <p:cNvPr id="3" name="Content Placeholder 2">
            <a:extLst>
              <a:ext uri="{FF2B5EF4-FFF2-40B4-BE49-F238E27FC236}">
                <a16:creationId xmlns:a16="http://schemas.microsoft.com/office/drawing/2014/main" id="{CF6B1916-185F-4DD3-832C-6A6441259E25}"/>
              </a:ext>
            </a:extLst>
          </p:cNvPr>
          <p:cNvSpPr>
            <a:spLocks noGrp="1"/>
          </p:cNvSpPr>
          <p:nvPr>
            <p:ph idx="1"/>
          </p:nvPr>
        </p:nvSpPr>
        <p:spPr/>
        <p:txBody>
          <a:bodyPr vert="horz" lIns="91440" tIns="45720" rIns="91440" bIns="45720" rtlCol="0" anchor="t">
            <a:normAutofit/>
          </a:bodyPr>
          <a:lstStyle/>
          <a:p>
            <a:r>
              <a:rPr lang="en-GB" dirty="0"/>
              <a:t>Forest school will take place with Mrs King on a Thursday afternoon and a Friday afternoon with Mr Fitzgerald. The children can come to school  in their PE kits on Friday only.  They will change in to their PE kits at lunch time for their Thursday afternoon session and go home in their kits.</a:t>
            </a:r>
          </a:p>
          <a:p>
            <a:r>
              <a:rPr lang="en-GB" dirty="0"/>
              <a:t>Forest school kit – full waterproofs and wellingtons needed each week.   Forest school session will be planned for at least half a term – we will let you know when its Year 1 and 2 turn.</a:t>
            </a:r>
          </a:p>
          <a:p>
            <a:r>
              <a:rPr lang="en-GB" dirty="0"/>
              <a:t>Please ensure all items are named – we have lots left over each week!</a:t>
            </a:r>
          </a:p>
          <a:p>
            <a:endParaRPr lang="en-GB" dirty="0"/>
          </a:p>
          <a:p>
            <a:endParaRPr lang="en-GB" dirty="0"/>
          </a:p>
        </p:txBody>
      </p:sp>
    </p:spTree>
    <p:extLst>
      <p:ext uri="{BB962C8B-B14F-4D97-AF65-F5344CB8AC3E}">
        <p14:creationId xmlns:p14="http://schemas.microsoft.com/office/powerpoint/2010/main" val="4136110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t>Year 2 SATs and Assessment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No longer statutory requirement.</a:t>
            </a:r>
          </a:p>
          <a:p>
            <a:r>
              <a:rPr lang="en-GB" dirty="0"/>
              <a:t>New teacher assessment framework which will advise teachers how the children will be assessed in the summer term.</a:t>
            </a:r>
          </a:p>
          <a:p>
            <a:r>
              <a:rPr lang="en-GB" dirty="0"/>
              <a:t>As a trust it has been decided that we will continue to perform SATs tests in the summer term.  The results of these will be in the final Summer report. </a:t>
            </a:r>
          </a:p>
          <a:p>
            <a:endParaRPr lang="en-GB" dirty="0"/>
          </a:p>
        </p:txBody>
      </p:sp>
    </p:spTree>
    <p:extLst>
      <p:ext uri="{BB962C8B-B14F-4D97-AF65-F5344CB8AC3E}">
        <p14:creationId xmlns:p14="http://schemas.microsoft.com/office/powerpoint/2010/main" val="42725581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TM03457510[[fn=Savon]]</Template>
  <TotalTime>511</TotalTime>
  <Words>366</Words>
  <Application>Microsoft Office PowerPoint</Application>
  <PresentationFormat>Widescreen</PresentationFormat>
  <Paragraphs>31</Paragraphs>
  <Slides>8</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8</vt:i4>
      </vt:variant>
    </vt:vector>
  </HeadingPairs>
  <TitlesOfParts>
    <vt:vector size="10" baseType="lpstr">
      <vt:lpstr>Garamond</vt:lpstr>
      <vt:lpstr>Savon</vt:lpstr>
      <vt:lpstr>Year 1 and 2 parent meeting</vt:lpstr>
      <vt:lpstr>Prayer</vt:lpstr>
      <vt:lpstr>The Team</vt:lpstr>
      <vt:lpstr>Reading and Phonics</vt:lpstr>
      <vt:lpstr>Phonics screening for Year 1</vt:lpstr>
      <vt:lpstr>Homework</vt:lpstr>
      <vt:lpstr>PE and Forest School</vt:lpstr>
      <vt:lpstr>Year 2 SATs and Assessment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and 2 parent meeting</dc:title>
  <dc:creator>Mrs. Gilbert</dc:creator>
  <cp:lastModifiedBy>Vanessa King</cp:lastModifiedBy>
  <cp:revision>68</cp:revision>
  <dcterms:created xsi:type="dcterms:W3CDTF">2021-10-04T09:08:31Z</dcterms:created>
  <dcterms:modified xsi:type="dcterms:W3CDTF">2024-07-09T12:12:54Z</dcterms:modified>
</cp:coreProperties>
</file>