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61" r:id="rId3"/>
    <p:sldId id="260" r:id="rId4"/>
    <p:sldId id="266" r:id="rId5"/>
    <p:sldId id="257" r:id="rId6"/>
    <p:sldId id="263" r:id="rId7"/>
    <p:sldId id="267" r:id="rId8"/>
    <p:sldId id="268" r:id="rId9"/>
    <p:sldId id="258" r:id="rId10"/>
    <p:sldId id="259" r:id="rId11"/>
    <p:sldId id="262" r:id="rId12"/>
    <p:sldId id="264"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4" autoAdjust="0"/>
    <p:restoredTop sz="94660"/>
  </p:normalViewPr>
  <p:slideViewPr>
    <p:cSldViewPr snapToGrid="0">
      <p:cViewPr varScale="1">
        <p:scale>
          <a:sx n="62" d="100"/>
          <a:sy n="62" d="100"/>
        </p:scale>
        <p:origin x="72" y="21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7B6934-F309-47B6-8A0B-811E9AD6A3BE}"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5BA611A-386B-4E4A-A5E0-18F20E73AFA3}">
      <dgm:prSet/>
      <dgm:spPr/>
      <dgm:t>
        <a:bodyPr/>
        <a:lstStyle/>
        <a:p>
          <a:r>
            <a:rPr lang="en-GB"/>
            <a:t>Mrs Neary – Year 1 and 2 Class Teacher</a:t>
          </a:r>
          <a:endParaRPr lang="en-US"/>
        </a:p>
      </dgm:t>
    </dgm:pt>
    <dgm:pt modelId="{5E871A06-8A28-4DE4-9DF7-1F779C92F3F3}" type="parTrans" cxnId="{1E8CAC4E-A9CC-4BB3-A9F2-4ABB02161478}">
      <dgm:prSet/>
      <dgm:spPr/>
      <dgm:t>
        <a:bodyPr/>
        <a:lstStyle/>
        <a:p>
          <a:endParaRPr lang="en-US"/>
        </a:p>
      </dgm:t>
    </dgm:pt>
    <dgm:pt modelId="{AC24834A-0673-4D2A-A43C-7A868E8B40D7}" type="sibTrans" cxnId="{1E8CAC4E-A9CC-4BB3-A9F2-4ABB02161478}">
      <dgm:prSet/>
      <dgm:spPr/>
      <dgm:t>
        <a:bodyPr/>
        <a:lstStyle/>
        <a:p>
          <a:endParaRPr lang="en-US"/>
        </a:p>
      </dgm:t>
    </dgm:pt>
    <dgm:pt modelId="{CEE7FDCB-563F-46B1-8405-39FD08F56F16}">
      <dgm:prSet/>
      <dgm:spPr/>
      <dgm:t>
        <a:bodyPr/>
        <a:lstStyle/>
        <a:p>
          <a:r>
            <a:rPr lang="en-GB"/>
            <a:t>Mrs Crowley – Teaching Assistant</a:t>
          </a:r>
          <a:endParaRPr lang="en-US"/>
        </a:p>
      </dgm:t>
    </dgm:pt>
    <dgm:pt modelId="{84539AD7-B27E-4CAD-85B6-C5B985CC6AEA}" type="parTrans" cxnId="{9140635D-E48A-4681-9A3D-567B91667722}">
      <dgm:prSet/>
      <dgm:spPr/>
      <dgm:t>
        <a:bodyPr/>
        <a:lstStyle/>
        <a:p>
          <a:endParaRPr lang="en-US"/>
        </a:p>
      </dgm:t>
    </dgm:pt>
    <dgm:pt modelId="{B314A9E8-20DD-4CBF-86B3-9320CC6C2276}" type="sibTrans" cxnId="{9140635D-E48A-4681-9A3D-567B91667722}">
      <dgm:prSet/>
      <dgm:spPr/>
      <dgm:t>
        <a:bodyPr/>
        <a:lstStyle/>
        <a:p>
          <a:endParaRPr lang="en-US"/>
        </a:p>
      </dgm:t>
    </dgm:pt>
    <dgm:pt modelId="{8CF3BE87-D1AF-479A-A881-3332450A7A05}">
      <dgm:prSet/>
      <dgm:spPr/>
      <dgm:t>
        <a:bodyPr/>
        <a:lstStyle/>
        <a:p>
          <a:r>
            <a:rPr lang="en-GB"/>
            <a:t>Mrs Lang 1:1 LSA</a:t>
          </a:r>
          <a:endParaRPr lang="en-US"/>
        </a:p>
      </dgm:t>
    </dgm:pt>
    <dgm:pt modelId="{D1706B19-DC03-475D-AF5B-55C88FCFD947}" type="parTrans" cxnId="{2BBAD2A0-F74E-41F9-B6CC-AA938130CDC6}">
      <dgm:prSet/>
      <dgm:spPr/>
      <dgm:t>
        <a:bodyPr/>
        <a:lstStyle/>
        <a:p>
          <a:endParaRPr lang="en-US"/>
        </a:p>
      </dgm:t>
    </dgm:pt>
    <dgm:pt modelId="{35BC84FF-B8B1-49EF-AAD0-0783C306EE99}" type="sibTrans" cxnId="{2BBAD2A0-F74E-41F9-B6CC-AA938130CDC6}">
      <dgm:prSet/>
      <dgm:spPr/>
      <dgm:t>
        <a:bodyPr/>
        <a:lstStyle/>
        <a:p>
          <a:endParaRPr lang="en-US"/>
        </a:p>
      </dgm:t>
    </dgm:pt>
    <dgm:pt modelId="{6519BF97-F985-40BB-B47A-B6CF515E96CD}">
      <dgm:prSet/>
      <dgm:spPr/>
      <dgm:t>
        <a:bodyPr/>
        <a:lstStyle/>
        <a:p>
          <a:r>
            <a:rPr lang="en-GB"/>
            <a:t>Mrs Obi 1:1 LSA</a:t>
          </a:r>
          <a:endParaRPr lang="en-US"/>
        </a:p>
      </dgm:t>
    </dgm:pt>
    <dgm:pt modelId="{E236B8E1-E930-4769-A1C2-9F91C7FC6E6F}" type="parTrans" cxnId="{6108D8FB-05D9-4519-B8F0-68FFD61F0712}">
      <dgm:prSet/>
      <dgm:spPr/>
      <dgm:t>
        <a:bodyPr/>
        <a:lstStyle/>
        <a:p>
          <a:endParaRPr lang="en-US"/>
        </a:p>
      </dgm:t>
    </dgm:pt>
    <dgm:pt modelId="{3048155B-27BC-4E01-AB76-D9A3DC53B9F7}" type="sibTrans" cxnId="{6108D8FB-05D9-4519-B8F0-68FFD61F0712}">
      <dgm:prSet/>
      <dgm:spPr/>
      <dgm:t>
        <a:bodyPr/>
        <a:lstStyle/>
        <a:p>
          <a:endParaRPr lang="en-US"/>
        </a:p>
      </dgm:t>
    </dgm:pt>
    <dgm:pt modelId="{47D26CFE-B141-411F-94EA-18E309012B35}">
      <dgm:prSet/>
      <dgm:spPr/>
      <dgm:t>
        <a:bodyPr/>
        <a:lstStyle/>
        <a:p>
          <a:r>
            <a:rPr lang="en-GB"/>
            <a:t>Mrs Stevens 1:1LSA</a:t>
          </a:r>
          <a:endParaRPr lang="en-US"/>
        </a:p>
      </dgm:t>
    </dgm:pt>
    <dgm:pt modelId="{9BAAEE99-B1A0-456D-A3D7-C5181DAC4581}" type="parTrans" cxnId="{A1DA1089-9845-4DD7-87C4-79E7451844AC}">
      <dgm:prSet/>
      <dgm:spPr/>
      <dgm:t>
        <a:bodyPr/>
        <a:lstStyle/>
        <a:p>
          <a:endParaRPr lang="en-US"/>
        </a:p>
      </dgm:t>
    </dgm:pt>
    <dgm:pt modelId="{B448EE1E-DB5D-45F7-8BB9-9A8805DFAC5F}" type="sibTrans" cxnId="{A1DA1089-9845-4DD7-87C4-79E7451844AC}">
      <dgm:prSet/>
      <dgm:spPr/>
      <dgm:t>
        <a:bodyPr/>
        <a:lstStyle/>
        <a:p>
          <a:endParaRPr lang="en-US"/>
        </a:p>
      </dgm:t>
    </dgm:pt>
    <dgm:pt modelId="{F86AA38A-5D47-49A1-8A60-F839DA0982FC}" type="pres">
      <dgm:prSet presAssocID="{407B6934-F309-47B6-8A0B-811E9AD6A3BE}" presName="linear" presStyleCnt="0">
        <dgm:presLayoutVars>
          <dgm:animLvl val="lvl"/>
          <dgm:resizeHandles val="exact"/>
        </dgm:presLayoutVars>
      </dgm:prSet>
      <dgm:spPr/>
    </dgm:pt>
    <dgm:pt modelId="{1299C93E-CD78-4237-B4E3-23C8DAEAC7AC}" type="pres">
      <dgm:prSet presAssocID="{E5BA611A-386B-4E4A-A5E0-18F20E73AFA3}" presName="parentText" presStyleLbl="node1" presStyleIdx="0" presStyleCnt="5">
        <dgm:presLayoutVars>
          <dgm:chMax val="0"/>
          <dgm:bulletEnabled val="1"/>
        </dgm:presLayoutVars>
      </dgm:prSet>
      <dgm:spPr/>
    </dgm:pt>
    <dgm:pt modelId="{92A0A3C1-0195-4226-A3C9-0B7C1A09E639}" type="pres">
      <dgm:prSet presAssocID="{AC24834A-0673-4D2A-A43C-7A868E8B40D7}" presName="spacer" presStyleCnt="0"/>
      <dgm:spPr/>
    </dgm:pt>
    <dgm:pt modelId="{982F779D-63F2-43FB-B0C2-1063280A68F7}" type="pres">
      <dgm:prSet presAssocID="{CEE7FDCB-563F-46B1-8405-39FD08F56F16}" presName="parentText" presStyleLbl="node1" presStyleIdx="1" presStyleCnt="5">
        <dgm:presLayoutVars>
          <dgm:chMax val="0"/>
          <dgm:bulletEnabled val="1"/>
        </dgm:presLayoutVars>
      </dgm:prSet>
      <dgm:spPr/>
    </dgm:pt>
    <dgm:pt modelId="{D555D607-4521-429F-87AA-1E6CF6D2735B}" type="pres">
      <dgm:prSet presAssocID="{B314A9E8-20DD-4CBF-86B3-9320CC6C2276}" presName="spacer" presStyleCnt="0"/>
      <dgm:spPr/>
    </dgm:pt>
    <dgm:pt modelId="{EE4931D5-84EF-40B1-86EC-D63D2B03BDA1}" type="pres">
      <dgm:prSet presAssocID="{8CF3BE87-D1AF-479A-A881-3332450A7A05}" presName="parentText" presStyleLbl="node1" presStyleIdx="2" presStyleCnt="5">
        <dgm:presLayoutVars>
          <dgm:chMax val="0"/>
          <dgm:bulletEnabled val="1"/>
        </dgm:presLayoutVars>
      </dgm:prSet>
      <dgm:spPr/>
    </dgm:pt>
    <dgm:pt modelId="{61822758-F6DE-4985-9586-9E2CE760B99C}" type="pres">
      <dgm:prSet presAssocID="{35BC84FF-B8B1-49EF-AAD0-0783C306EE99}" presName="spacer" presStyleCnt="0"/>
      <dgm:spPr/>
    </dgm:pt>
    <dgm:pt modelId="{CB5B83CC-4BAB-481D-A969-39C8FB26EE79}" type="pres">
      <dgm:prSet presAssocID="{6519BF97-F985-40BB-B47A-B6CF515E96CD}" presName="parentText" presStyleLbl="node1" presStyleIdx="3" presStyleCnt="5">
        <dgm:presLayoutVars>
          <dgm:chMax val="0"/>
          <dgm:bulletEnabled val="1"/>
        </dgm:presLayoutVars>
      </dgm:prSet>
      <dgm:spPr/>
    </dgm:pt>
    <dgm:pt modelId="{C57D1F48-6048-4C33-A69B-BFD46DBD6D6C}" type="pres">
      <dgm:prSet presAssocID="{3048155B-27BC-4E01-AB76-D9A3DC53B9F7}" presName="spacer" presStyleCnt="0"/>
      <dgm:spPr/>
    </dgm:pt>
    <dgm:pt modelId="{EF2617A4-9F20-44B7-9145-7CC7F9C6A3B3}" type="pres">
      <dgm:prSet presAssocID="{47D26CFE-B141-411F-94EA-18E309012B35}" presName="parentText" presStyleLbl="node1" presStyleIdx="4" presStyleCnt="5">
        <dgm:presLayoutVars>
          <dgm:chMax val="0"/>
          <dgm:bulletEnabled val="1"/>
        </dgm:presLayoutVars>
      </dgm:prSet>
      <dgm:spPr/>
    </dgm:pt>
  </dgm:ptLst>
  <dgm:cxnLst>
    <dgm:cxn modelId="{909A992D-AE5B-42AD-B8F3-339DD0934715}" type="presOf" srcId="{47D26CFE-B141-411F-94EA-18E309012B35}" destId="{EF2617A4-9F20-44B7-9145-7CC7F9C6A3B3}" srcOrd="0" destOrd="0" presId="urn:microsoft.com/office/officeart/2005/8/layout/vList2"/>
    <dgm:cxn modelId="{80AC0F32-5611-4048-AC01-E8D188A36054}" type="presOf" srcId="{CEE7FDCB-563F-46B1-8405-39FD08F56F16}" destId="{982F779D-63F2-43FB-B0C2-1063280A68F7}" srcOrd="0" destOrd="0" presId="urn:microsoft.com/office/officeart/2005/8/layout/vList2"/>
    <dgm:cxn modelId="{9140635D-E48A-4681-9A3D-567B91667722}" srcId="{407B6934-F309-47B6-8A0B-811E9AD6A3BE}" destId="{CEE7FDCB-563F-46B1-8405-39FD08F56F16}" srcOrd="1" destOrd="0" parTransId="{84539AD7-B27E-4CAD-85B6-C5B985CC6AEA}" sibTransId="{B314A9E8-20DD-4CBF-86B3-9320CC6C2276}"/>
    <dgm:cxn modelId="{1685685E-A475-4EEE-A5B7-4E485AF1121F}" type="presOf" srcId="{8CF3BE87-D1AF-479A-A881-3332450A7A05}" destId="{EE4931D5-84EF-40B1-86EC-D63D2B03BDA1}" srcOrd="0" destOrd="0" presId="urn:microsoft.com/office/officeart/2005/8/layout/vList2"/>
    <dgm:cxn modelId="{1E8CAC4E-A9CC-4BB3-A9F2-4ABB02161478}" srcId="{407B6934-F309-47B6-8A0B-811E9AD6A3BE}" destId="{E5BA611A-386B-4E4A-A5E0-18F20E73AFA3}" srcOrd="0" destOrd="0" parTransId="{5E871A06-8A28-4DE4-9DF7-1F779C92F3F3}" sibTransId="{AC24834A-0673-4D2A-A43C-7A868E8B40D7}"/>
    <dgm:cxn modelId="{CA513C57-8395-4C3F-85D7-63E9FD31303F}" type="presOf" srcId="{E5BA611A-386B-4E4A-A5E0-18F20E73AFA3}" destId="{1299C93E-CD78-4237-B4E3-23C8DAEAC7AC}" srcOrd="0" destOrd="0" presId="urn:microsoft.com/office/officeart/2005/8/layout/vList2"/>
    <dgm:cxn modelId="{A1DA1089-9845-4DD7-87C4-79E7451844AC}" srcId="{407B6934-F309-47B6-8A0B-811E9AD6A3BE}" destId="{47D26CFE-B141-411F-94EA-18E309012B35}" srcOrd="4" destOrd="0" parTransId="{9BAAEE99-B1A0-456D-A3D7-C5181DAC4581}" sibTransId="{B448EE1E-DB5D-45F7-8BB9-9A8805DFAC5F}"/>
    <dgm:cxn modelId="{C5E4478A-F574-4A3E-B872-7E91BA4DEECA}" type="presOf" srcId="{6519BF97-F985-40BB-B47A-B6CF515E96CD}" destId="{CB5B83CC-4BAB-481D-A969-39C8FB26EE79}" srcOrd="0" destOrd="0" presId="urn:microsoft.com/office/officeart/2005/8/layout/vList2"/>
    <dgm:cxn modelId="{2BBAD2A0-F74E-41F9-B6CC-AA938130CDC6}" srcId="{407B6934-F309-47B6-8A0B-811E9AD6A3BE}" destId="{8CF3BE87-D1AF-479A-A881-3332450A7A05}" srcOrd="2" destOrd="0" parTransId="{D1706B19-DC03-475D-AF5B-55C88FCFD947}" sibTransId="{35BC84FF-B8B1-49EF-AAD0-0783C306EE99}"/>
    <dgm:cxn modelId="{7C902AAD-5764-4D74-8980-AB5E796D85EB}" type="presOf" srcId="{407B6934-F309-47B6-8A0B-811E9AD6A3BE}" destId="{F86AA38A-5D47-49A1-8A60-F839DA0982FC}" srcOrd="0" destOrd="0" presId="urn:microsoft.com/office/officeart/2005/8/layout/vList2"/>
    <dgm:cxn modelId="{6108D8FB-05D9-4519-B8F0-68FFD61F0712}" srcId="{407B6934-F309-47B6-8A0B-811E9AD6A3BE}" destId="{6519BF97-F985-40BB-B47A-B6CF515E96CD}" srcOrd="3" destOrd="0" parTransId="{E236B8E1-E930-4769-A1C2-9F91C7FC6E6F}" sibTransId="{3048155B-27BC-4E01-AB76-D9A3DC53B9F7}"/>
    <dgm:cxn modelId="{9F68DD88-B764-47ED-960C-07480436A312}" type="presParOf" srcId="{F86AA38A-5D47-49A1-8A60-F839DA0982FC}" destId="{1299C93E-CD78-4237-B4E3-23C8DAEAC7AC}" srcOrd="0" destOrd="0" presId="urn:microsoft.com/office/officeart/2005/8/layout/vList2"/>
    <dgm:cxn modelId="{3F5A66DD-7A71-4E1B-9BBA-4C1C666A1E74}" type="presParOf" srcId="{F86AA38A-5D47-49A1-8A60-F839DA0982FC}" destId="{92A0A3C1-0195-4226-A3C9-0B7C1A09E639}" srcOrd="1" destOrd="0" presId="urn:microsoft.com/office/officeart/2005/8/layout/vList2"/>
    <dgm:cxn modelId="{39BA2B21-9711-435D-A597-724F4641B5A1}" type="presParOf" srcId="{F86AA38A-5D47-49A1-8A60-F839DA0982FC}" destId="{982F779D-63F2-43FB-B0C2-1063280A68F7}" srcOrd="2" destOrd="0" presId="urn:microsoft.com/office/officeart/2005/8/layout/vList2"/>
    <dgm:cxn modelId="{2FACC5E1-B196-433E-BE41-6F5829E5BE17}" type="presParOf" srcId="{F86AA38A-5D47-49A1-8A60-F839DA0982FC}" destId="{D555D607-4521-429F-87AA-1E6CF6D2735B}" srcOrd="3" destOrd="0" presId="urn:microsoft.com/office/officeart/2005/8/layout/vList2"/>
    <dgm:cxn modelId="{67A3659E-EFBF-47E6-850D-AC68889C934A}" type="presParOf" srcId="{F86AA38A-5D47-49A1-8A60-F839DA0982FC}" destId="{EE4931D5-84EF-40B1-86EC-D63D2B03BDA1}" srcOrd="4" destOrd="0" presId="urn:microsoft.com/office/officeart/2005/8/layout/vList2"/>
    <dgm:cxn modelId="{F4627B90-0D1B-42A2-BB8B-DC5EC6C03A5C}" type="presParOf" srcId="{F86AA38A-5D47-49A1-8A60-F839DA0982FC}" destId="{61822758-F6DE-4985-9586-9E2CE760B99C}" srcOrd="5" destOrd="0" presId="urn:microsoft.com/office/officeart/2005/8/layout/vList2"/>
    <dgm:cxn modelId="{9E68DDEC-90B1-4BCD-94AD-5609A18CDE2F}" type="presParOf" srcId="{F86AA38A-5D47-49A1-8A60-F839DA0982FC}" destId="{CB5B83CC-4BAB-481D-A969-39C8FB26EE79}" srcOrd="6" destOrd="0" presId="urn:microsoft.com/office/officeart/2005/8/layout/vList2"/>
    <dgm:cxn modelId="{1F81F6C5-BC1E-4783-80B6-BCC4057EC37D}" type="presParOf" srcId="{F86AA38A-5D47-49A1-8A60-F839DA0982FC}" destId="{C57D1F48-6048-4C33-A69B-BFD46DBD6D6C}" srcOrd="7" destOrd="0" presId="urn:microsoft.com/office/officeart/2005/8/layout/vList2"/>
    <dgm:cxn modelId="{39B78A29-A360-40FA-B8BA-97765A2D3624}" type="presParOf" srcId="{F86AA38A-5D47-49A1-8A60-F839DA0982FC}" destId="{EF2617A4-9F20-44B7-9145-7CC7F9C6A3B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07B6934-F309-47B6-8A0B-811E9AD6A3BE}"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E5BA611A-386B-4E4A-A5E0-18F20E73AFA3}">
      <dgm:prSet/>
      <dgm:spPr/>
      <dgm:t>
        <a:bodyPr/>
        <a:lstStyle/>
        <a:p>
          <a:r>
            <a:rPr lang="en-GB" dirty="0"/>
            <a:t>8.30am soft start in the classroom </a:t>
          </a:r>
          <a:endParaRPr lang="en-US" dirty="0"/>
        </a:p>
      </dgm:t>
    </dgm:pt>
    <dgm:pt modelId="{5E871A06-8A28-4DE4-9DF7-1F779C92F3F3}" type="parTrans" cxnId="{1E8CAC4E-A9CC-4BB3-A9F2-4ABB02161478}">
      <dgm:prSet/>
      <dgm:spPr/>
      <dgm:t>
        <a:bodyPr/>
        <a:lstStyle/>
        <a:p>
          <a:endParaRPr lang="en-US"/>
        </a:p>
      </dgm:t>
    </dgm:pt>
    <dgm:pt modelId="{AC24834A-0673-4D2A-A43C-7A868E8B40D7}" type="sibTrans" cxnId="{1E8CAC4E-A9CC-4BB3-A9F2-4ABB02161478}">
      <dgm:prSet/>
      <dgm:spPr/>
      <dgm:t>
        <a:bodyPr/>
        <a:lstStyle/>
        <a:p>
          <a:endParaRPr lang="en-US"/>
        </a:p>
      </dgm:t>
    </dgm:pt>
    <dgm:pt modelId="{CEE7FDCB-563F-46B1-8405-39FD08F56F16}">
      <dgm:prSet/>
      <dgm:spPr/>
      <dgm:t>
        <a:bodyPr/>
        <a:lstStyle/>
        <a:p>
          <a:r>
            <a:rPr lang="en-GB" dirty="0"/>
            <a:t>8.45 school gates close and registration </a:t>
          </a:r>
          <a:endParaRPr lang="en-US" dirty="0"/>
        </a:p>
      </dgm:t>
    </dgm:pt>
    <dgm:pt modelId="{84539AD7-B27E-4CAD-85B6-C5B985CC6AEA}" type="parTrans" cxnId="{9140635D-E48A-4681-9A3D-567B91667722}">
      <dgm:prSet/>
      <dgm:spPr/>
      <dgm:t>
        <a:bodyPr/>
        <a:lstStyle/>
        <a:p>
          <a:endParaRPr lang="en-US"/>
        </a:p>
      </dgm:t>
    </dgm:pt>
    <dgm:pt modelId="{B314A9E8-20DD-4CBF-86B3-9320CC6C2276}" type="sibTrans" cxnId="{9140635D-E48A-4681-9A3D-567B91667722}">
      <dgm:prSet/>
      <dgm:spPr/>
      <dgm:t>
        <a:bodyPr/>
        <a:lstStyle/>
        <a:p>
          <a:endParaRPr lang="en-US"/>
        </a:p>
      </dgm:t>
    </dgm:pt>
    <dgm:pt modelId="{8CF3BE87-D1AF-479A-A881-3332450A7A05}">
      <dgm:prSet/>
      <dgm:spPr/>
      <dgm:t>
        <a:bodyPr/>
        <a:lstStyle/>
        <a:p>
          <a:r>
            <a:rPr lang="en-GB" dirty="0"/>
            <a:t>Core teaching of maths, phonics, English and RE</a:t>
          </a:r>
          <a:endParaRPr lang="en-US" dirty="0"/>
        </a:p>
      </dgm:t>
    </dgm:pt>
    <dgm:pt modelId="{D1706B19-DC03-475D-AF5B-55C88FCFD947}" type="parTrans" cxnId="{2BBAD2A0-F74E-41F9-B6CC-AA938130CDC6}">
      <dgm:prSet/>
      <dgm:spPr/>
      <dgm:t>
        <a:bodyPr/>
        <a:lstStyle/>
        <a:p>
          <a:endParaRPr lang="en-US"/>
        </a:p>
      </dgm:t>
    </dgm:pt>
    <dgm:pt modelId="{35BC84FF-B8B1-49EF-AAD0-0783C306EE99}" type="sibTrans" cxnId="{2BBAD2A0-F74E-41F9-B6CC-AA938130CDC6}">
      <dgm:prSet/>
      <dgm:spPr/>
      <dgm:t>
        <a:bodyPr/>
        <a:lstStyle/>
        <a:p>
          <a:endParaRPr lang="en-US"/>
        </a:p>
      </dgm:t>
    </dgm:pt>
    <dgm:pt modelId="{6519BF97-F985-40BB-B47A-B6CF515E96CD}">
      <dgm:prSet/>
      <dgm:spPr/>
      <dgm:t>
        <a:bodyPr/>
        <a:lstStyle/>
        <a:p>
          <a:r>
            <a:rPr lang="en-GB" dirty="0"/>
            <a:t>Playtime 10.30 – 10.45am </a:t>
          </a:r>
        </a:p>
        <a:p>
          <a:r>
            <a:rPr lang="en-GB" dirty="0"/>
            <a:t>Lunch time 12.00 - 1.15</a:t>
          </a:r>
          <a:endParaRPr lang="en-US" dirty="0"/>
        </a:p>
      </dgm:t>
    </dgm:pt>
    <dgm:pt modelId="{E236B8E1-E930-4769-A1C2-9F91C7FC6E6F}" type="parTrans" cxnId="{6108D8FB-05D9-4519-B8F0-68FFD61F0712}">
      <dgm:prSet/>
      <dgm:spPr/>
      <dgm:t>
        <a:bodyPr/>
        <a:lstStyle/>
        <a:p>
          <a:endParaRPr lang="en-US"/>
        </a:p>
      </dgm:t>
    </dgm:pt>
    <dgm:pt modelId="{3048155B-27BC-4E01-AB76-D9A3DC53B9F7}" type="sibTrans" cxnId="{6108D8FB-05D9-4519-B8F0-68FFD61F0712}">
      <dgm:prSet/>
      <dgm:spPr/>
      <dgm:t>
        <a:bodyPr/>
        <a:lstStyle/>
        <a:p>
          <a:endParaRPr lang="en-US"/>
        </a:p>
      </dgm:t>
    </dgm:pt>
    <dgm:pt modelId="{47D26CFE-B141-411F-94EA-18E309012B35}">
      <dgm:prSet/>
      <dgm:spPr/>
      <dgm:t>
        <a:bodyPr/>
        <a:lstStyle/>
        <a:p>
          <a:r>
            <a:rPr lang="en-GB" dirty="0"/>
            <a:t>Afternoon teaching sessions (foundation subjects: history / geography/art/DT/science)</a:t>
          </a:r>
        </a:p>
        <a:p>
          <a:r>
            <a:rPr lang="en-GB" dirty="0"/>
            <a:t>3.15pm home time </a:t>
          </a:r>
          <a:endParaRPr lang="en-US" dirty="0"/>
        </a:p>
      </dgm:t>
    </dgm:pt>
    <dgm:pt modelId="{9BAAEE99-B1A0-456D-A3D7-C5181DAC4581}" type="parTrans" cxnId="{A1DA1089-9845-4DD7-87C4-79E7451844AC}">
      <dgm:prSet/>
      <dgm:spPr/>
      <dgm:t>
        <a:bodyPr/>
        <a:lstStyle/>
        <a:p>
          <a:endParaRPr lang="en-US"/>
        </a:p>
      </dgm:t>
    </dgm:pt>
    <dgm:pt modelId="{B448EE1E-DB5D-45F7-8BB9-9A8805DFAC5F}" type="sibTrans" cxnId="{A1DA1089-9845-4DD7-87C4-79E7451844AC}">
      <dgm:prSet/>
      <dgm:spPr/>
      <dgm:t>
        <a:bodyPr/>
        <a:lstStyle/>
        <a:p>
          <a:endParaRPr lang="en-US"/>
        </a:p>
      </dgm:t>
    </dgm:pt>
    <dgm:pt modelId="{F86AA38A-5D47-49A1-8A60-F839DA0982FC}" type="pres">
      <dgm:prSet presAssocID="{407B6934-F309-47B6-8A0B-811E9AD6A3BE}" presName="linear" presStyleCnt="0">
        <dgm:presLayoutVars>
          <dgm:animLvl val="lvl"/>
          <dgm:resizeHandles val="exact"/>
        </dgm:presLayoutVars>
      </dgm:prSet>
      <dgm:spPr/>
    </dgm:pt>
    <dgm:pt modelId="{1299C93E-CD78-4237-B4E3-23C8DAEAC7AC}" type="pres">
      <dgm:prSet presAssocID="{E5BA611A-386B-4E4A-A5E0-18F20E73AFA3}" presName="parentText" presStyleLbl="node1" presStyleIdx="0" presStyleCnt="5">
        <dgm:presLayoutVars>
          <dgm:chMax val="0"/>
          <dgm:bulletEnabled val="1"/>
        </dgm:presLayoutVars>
      </dgm:prSet>
      <dgm:spPr/>
    </dgm:pt>
    <dgm:pt modelId="{92A0A3C1-0195-4226-A3C9-0B7C1A09E639}" type="pres">
      <dgm:prSet presAssocID="{AC24834A-0673-4D2A-A43C-7A868E8B40D7}" presName="spacer" presStyleCnt="0"/>
      <dgm:spPr/>
    </dgm:pt>
    <dgm:pt modelId="{982F779D-63F2-43FB-B0C2-1063280A68F7}" type="pres">
      <dgm:prSet presAssocID="{CEE7FDCB-563F-46B1-8405-39FD08F56F16}" presName="parentText" presStyleLbl="node1" presStyleIdx="1" presStyleCnt="5">
        <dgm:presLayoutVars>
          <dgm:chMax val="0"/>
          <dgm:bulletEnabled val="1"/>
        </dgm:presLayoutVars>
      </dgm:prSet>
      <dgm:spPr/>
    </dgm:pt>
    <dgm:pt modelId="{D555D607-4521-429F-87AA-1E6CF6D2735B}" type="pres">
      <dgm:prSet presAssocID="{B314A9E8-20DD-4CBF-86B3-9320CC6C2276}" presName="spacer" presStyleCnt="0"/>
      <dgm:spPr/>
    </dgm:pt>
    <dgm:pt modelId="{EE4931D5-84EF-40B1-86EC-D63D2B03BDA1}" type="pres">
      <dgm:prSet presAssocID="{8CF3BE87-D1AF-479A-A881-3332450A7A05}" presName="parentText" presStyleLbl="node1" presStyleIdx="2" presStyleCnt="5">
        <dgm:presLayoutVars>
          <dgm:chMax val="0"/>
          <dgm:bulletEnabled val="1"/>
        </dgm:presLayoutVars>
      </dgm:prSet>
      <dgm:spPr/>
    </dgm:pt>
    <dgm:pt modelId="{61822758-F6DE-4985-9586-9E2CE760B99C}" type="pres">
      <dgm:prSet presAssocID="{35BC84FF-B8B1-49EF-AAD0-0783C306EE99}" presName="spacer" presStyleCnt="0"/>
      <dgm:spPr/>
    </dgm:pt>
    <dgm:pt modelId="{CB5B83CC-4BAB-481D-A969-39C8FB26EE79}" type="pres">
      <dgm:prSet presAssocID="{6519BF97-F985-40BB-B47A-B6CF515E96CD}" presName="parentText" presStyleLbl="node1" presStyleIdx="3" presStyleCnt="5">
        <dgm:presLayoutVars>
          <dgm:chMax val="0"/>
          <dgm:bulletEnabled val="1"/>
        </dgm:presLayoutVars>
      </dgm:prSet>
      <dgm:spPr/>
    </dgm:pt>
    <dgm:pt modelId="{C57D1F48-6048-4C33-A69B-BFD46DBD6D6C}" type="pres">
      <dgm:prSet presAssocID="{3048155B-27BC-4E01-AB76-D9A3DC53B9F7}" presName="spacer" presStyleCnt="0"/>
      <dgm:spPr/>
    </dgm:pt>
    <dgm:pt modelId="{EF2617A4-9F20-44B7-9145-7CC7F9C6A3B3}" type="pres">
      <dgm:prSet presAssocID="{47D26CFE-B141-411F-94EA-18E309012B35}" presName="parentText" presStyleLbl="node1" presStyleIdx="4" presStyleCnt="5" custLinFactNeighborX="-24666" custLinFactNeighborY="39209">
        <dgm:presLayoutVars>
          <dgm:chMax val="0"/>
          <dgm:bulletEnabled val="1"/>
        </dgm:presLayoutVars>
      </dgm:prSet>
      <dgm:spPr/>
    </dgm:pt>
  </dgm:ptLst>
  <dgm:cxnLst>
    <dgm:cxn modelId="{909A992D-AE5B-42AD-B8F3-339DD0934715}" type="presOf" srcId="{47D26CFE-B141-411F-94EA-18E309012B35}" destId="{EF2617A4-9F20-44B7-9145-7CC7F9C6A3B3}" srcOrd="0" destOrd="0" presId="urn:microsoft.com/office/officeart/2005/8/layout/vList2"/>
    <dgm:cxn modelId="{80AC0F32-5611-4048-AC01-E8D188A36054}" type="presOf" srcId="{CEE7FDCB-563F-46B1-8405-39FD08F56F16}" destId="{982F779D-63F2-43FB-B0C2-1063280A68F7}" srcOrd="0" destOrd="0" presId="urn:microsoft.com/office/officeart/2005/8/layout/vList2"/>
    <dgm:cxn modelId="{9140635D-E48A-4681-9A3D-567B91667722}" srcId="{407B6934-F309-47B6-8A0B-811E9AD6A3BE}" destId="{CEE7FDCB-563F-46B1-8405-39FD08F56F16}" srcOrd="1" destOrd="0" parTransId="{84539AD7-B27E-4CAD-85B6-C5B985CC6AEA}" sibTransId="{B314A9E8-20DD-4CBF-86B3-9320CC6C2276}"/>
    <dgm:cxn modelId="{1685685E-A475-4EEE-A5B7-4E485AF1121F}" type="presOf" srcId="{8CF3BE87-D1AF-479A-A881-3332450A7A05}" destId="{EE4931D5-84EF-40B1-86EC-D63D2B03BDA1}" srcOrd="0" destOrd="0" presId="urn:microsoft.com/office/officeart/2005/8/layout/vList2"/>
    <dgm:cxn modelId="{1E8CAC4E-A9CC-4BB3-A9F2-4ABB02161478}" srcId="{407B6934-F309-47B6-8A0B-811E9AD6A3BE}" destId="{E5BA611A-386B-4E4A-A5E0-18F20E73AFA3}" srcOrd="0" destOrd="0" parTransId="{5E871A06-8A28-4DE4-9DF7-1F779C92F3F3}" sibTransId="{AC24834A-0673-4D2A-A43C-7A868E8B40D7}"/>
    <dgm:cxn modelId="{CA513C57-8395-4C3F-85D7-63E9FD31303F}" type="presOf" srcId="{E5BA611A-386B-4E4A-A5E0-18F20E73AFA3}" destId="{1299C93E-CD78-4237-B4E3-23C8DAEAC7AC}" srcOrd="0" destOrd="0" presId="urn:microsoft.com/office/officeart/2005/8/layout/vList2"/>
    <dgm:cxn modelId="{A1DA1089-9845-4DD7-87C4-79E7451844AC}" srcId="{407B6934-F309-47B6-8A0B-811E9AD6A3BE}" destId="{47D26CFE-B141-411F-94EA-18E309012B35}" srcOrd="4" destOrd="0" parTransId="{9BAAEE99-B1A0-456D-A3D7-C5181DAC4581}" sibTransId="{B448EE1E-DB5D-45F7-8BB9-9A8805DFAC5F}"/>
    <dgm:cxn modelId="{C5E4478A-F574-4A3E-B872-7E91BA4DEECA}" type="presOf" srcId="{6519BF97-F985-40BB-B47A-B6CF515E96CD}" destId="{CB5B83CC-4BAB-481D-A969-39C8FB26EE79}" srcOrd="0" destOrd="0" presId="urn:microsoft.com/office/officeart/2005/8/layout/vList2"/>
    <dgm:cxn modelId="{2BBAD2A0-F74E-41F9-B6CC-AA938130CDC6}" srcId="{407B6934-F309-47B6-8A0B-811E9AD6A3BE}" destId="{8CF3BE87-D1AF-479A-A881-3332450A7A05}" srcOrd="2" destOrd="0" parTransId="{D1706B19-DC03-475D-AF5B-55C88FCFD947}" sibTransId="{35BC84FF-B8B1-49EF-AAD0-0783C306EE99}"/>
    <dgm:cxn modelId="{7C902AAD-5764-4D74-8980-AB5E796D85EB}" type="presOf" srcId="{407B6934-F309-47B6-8A0B-811E9AD6A3BE}" destId="{F86AA38A-5D47-49A1-8A60-F839DA0982FC}" srcOrd="0" destOrd="0" presId="urn:microsoft.com/office/officeart/2005/8/layout/vList2"/>
    <dgm:cxn modelId="{6108D8FB-05D9-4519-B8F0-68FFD61F0712}" srcId="{407B6934-F309-47B6-8A0B-811E9AD6A3BE}" destId="{6519BF97-F985-40BB-B47A-B6CF515E96CD}" srcOrd="3" destOrd="0" parTransId="{E236B8E1-E930-4769-A1C2-9F91C7FC6E6F}" sibTransId="{3048155B-27BC-4E01-AB76-D9A3DC53B9F7}"/>
    <dgm:cxn modelId="{9F68DD88-B764-47ED-960C-07480436A312}" type="presParOf" srcId="{F86AA38A-5D47-49A1-8A60-F839DA0982FC}" destId="{1299C93E-CD78-4237-B4E3-23C8DAEAC7AC}" srcOrd="0" destOrd="0" presId="urn:microsoft.com/office/officeart/2005/8/layout/vList2"/>
    <dgm:cxn modelId="{3F5A66DD-7A71-4E1B-9BBA-4C1C666A1E74}" type="presParOf" srcId="{F86AA38A-5D47-49A1-8A60-F839DA0982FC}" destId="{92A0A3C1-0195-4226-A3C9-0B7C1A09E639}" srcOrd="1" destOrd="0" presId="urn:microsoft.com/office/officeart/2005/8/layout/vList2"/>
    <dgm:cxn modelId="{39BA2B21-9711-435D-A597-724F4641B5A1}" type="presParOf" srcId="{F86AA38A-5D47-49A1-8A60-F839DA0982FC}" destId="{982F779D-63F2-43FB-B0C2-1063280A68F7}" srcOrd="2" destOrd="0" presId="urn:microsoft.com/office/officeart/2005/8/layout/vList2"/>
    <dgm:cxn modelId="{2FACC5E1-B196-433E-BE41-6F5829E5BE17}" type="presParOf" srcId="{F86AA38A-5D47-49A1-8A60-F839DA0982FC}" destId="{D555D607-4521-429F-87AA-1E6CF6D2735B}" srcOrd="3" destOrd="0" presId="urn:microsoft.com/office/officeart/2005/8/layout/vList2"/>
    <dgm:cxn modelId="{67A3659E-EFBF-47E6-850D-AC68889C934A}" type="presParOf" srcId="{F86AA38A-5D47-49A1-8A60-F839DA0982FC}" destId="{EE4931D5-84EF-40B1-86EC-D63D2B03BDA1}" srcOrd="4" destOrd="0" presId="urn:microsoft.com/office/officeart/2005/8/layout/vList2"/>
    <dgm:cxn modelId="{F4627B90-0D1B-42A2-BB8B-DC5EC6C03A5C}" type="presParOf" srcId="{F86AA38A-5D47-49A1-8A60-F839DA0982FC}" destId="{61822758-F6DE-4985-9586-9E2CE760B99C}" srcOrd="5" destOrd="0" presId="urn:microsoft.com/office/officeart/2005/8/layout/vList2"/>
    <dgm:cxn modelId="{9E68DDEC-90B1-4BCD-94AD-5609A18CDE2F}" type="presParOf" srcId="{F86AA38A-5D47-49A1-8A60-F839DA0982FC}" destId="{CB5B83CC-4BAB-481D-A969-39C8FB26EE79}" srcOrd="6" destOrd="0" presId="urn:microsoft.com/office/officeart/2005/8/layout/vList2"/>
    <dgm:cxn modelId="{1F81F6C5-BC1E-4783-80B6-BCC4057EC37D}" type="presParOf" srcId="{F86AA38A-5D47-49A1-8A60-F839DA0982FC}" destId="{C57D1F48-6048-4C33-A69B-BFD46DBD6D6C}" srcOrd="7" destOrd="0" presId="urn:microsoft.com/office/officeart/2005/8/layout/vList2"/>
    <dgm:cxn modelId="{39B78A29-A360-40FA-B8BA-97765A2D3624}" type="presParOf" srcId="{F86AA38A-5D47-49A1-8A60-F839DA0982FC}" destId="{EF2617A4-9F20-44B7-9145-7CC7F9C6A3B3}"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99C93E-CD78-4237-B4E3-23C8DAEAC7AC}">
      <dsp:nvSpPr>
        <dsp:cNvPr id="0" name=""/>
        <dsp:cNvSpPr/>
      </dsp:nvSpPr>
      <dsp:spPr>
        <a:xfrm>
          <a:off x="0" y="816079"/>
          <a:ext cx="5906181" cy="6552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Mrs Neary – Year 1 and 2 Class Teacher</a:t>
          </a:r>
          <a:endParaRPr lang="en-US" sz="2800" kern="1200"/>
        </a:p>
      </dsp:txBody>
      <dsp:txXfrm>
        <a:off x="31984" y="848063"/>
        <a:ext cx="5842213" cy="591232"/>
      </dsp:txXfrm>
    </dsp:sp>
    <dsp:sp modelId="{982F779D-63F2-43FB-B0C2-1063280A68F7}">
      <dsp:nvSpPr>
        <dsp:cNvPr id="0" name=""/>
        <dsp:cNvSpPr/>
      </dsp:nvSpPr>
      <dsp:spPr>
        <a:xfrm>
          <a:off x="0" y="1551919"/>
          <a:ext cx="5906181" cy="655200"/>
        </a:xfrm>
        <a:prstGeom prst="roundRect">
          <a:avLst/>
        </a:prstGeom>
        <a:solidFill>
          <a:schemeClr val="accent2">
            <a:hueOff val="687021"/>
            <a:satOff val="-13693"/>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Mrs Crowley – Teaching Assistant</a:t>
          </a:r>
          <a:endParaRPr lang="en-US" sz="2800" kern="1200"/>
        </a:p>
      </dsp:txBody>
      <dsp:txXfrm>
        <a:off x="31984" y="1583903"/>
        <a:ext cx="5842213" cy="591232"/>
      </dsp:txXfrm>
    </dsp:sp>
    <dsp:sp modelId="{EE4931D5-84EF-40B1-86EC-D63D2B03BDA1}">
      <dsp:nvSpPr>
        <dsp:cNvPr id="0" name=""/>
        <dsp:cNvSpPr/>
      </dsp:nvSpPr>
      <dsp:spPr>
        <a:xfrm>
          <a:off x="0" y="2287759"/>
          <a:ext cx="5906181" cy="655200"/>
        </a:xfrm>
        <a:prstGeom prst="roundRect">
          <a:avLst/>
        </a:prstGeom>
        <a:solidFill>
          <a:schemeClr val="accent2">
            <a:hueOff val="1374043"/>
            <a:satOff val="-27387"/>
            <a:lumOff val="11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Mrs Lang 1:1 LSA</a:t>
          </a:r>
          <a:endParaRPr lang="en-US" sz="2800" kern="1200"/>
        </a:p>
      </dsp:txBody>
      <dsp:txXfrm>
        <a:off x="31984" y="2319743"/>
        <a:ext cx="5842213" cy="591232"/>
      </dsp:txXfrm>
    </dsp:sp>
    <dsp:sp modelId="{CB5B83CC-4BAB-481D-A969-39C8FB26EE79}">
      <dsp:nvSpPr>
        <dsp:cNvPr id="0" name=""/>
        <dsp:cNvSpPr/>
      </dsp:nvSpPr>
      <dsp:spPr>
        <a:xfrm>
          <a:off x="0" y="3023599"/>
          <a:ext cx="5906181" cy="655200"/>
        </a:xfrm>
        <a:prstGeom prst="roundRect">
          <a:avLst/>
        </a:prstGeom>
        <a:solidFill>
          <a:schemeClr val="accent2">
            <a:hueOff val="2061064"/>
            <a:satOff val="-41080"/>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Mrs Obi 1:1 LSA</a:t>
          </a:r>
          <a:endParaRPr lang="en-US" sz="2800" kern="1200"/>
        </a:p>
      </dsp:txBody>
      <dsp:txXfrm>
        <a:off x="31984" y="3055583"/>
        <a:ext cx="5842213" cy="591232"/>
      </dsp:txXfrm>
    </dsp:sp>
    <dsp:sp modelId="{EF2617A4-9F20-44B7-9145-7CC7F9C6A3B3}">
      <dsp:nvSpPr>
        <dsp:cNvPr id="0" name=""/>
        <dsp:cNvSpPr/>
      </dsp:nvSpPr>
      <dsp:spPr>
        <a:xfrm>
          <a:off x="0" y="3759439"/>
          <a:ext cx="5906181" cy="655200"/>
        </a:xfrm>
        <a:prstGeom prst="roundRect">
          <a:avLst/>
        </a:prstGeom>
        <a:solidFill>
          <a:schemeClr val="accent2">
            <a:hueOff val="2748086"/>
            <a:satOff val="-54774"/>
            <a:lumOff val="235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GB" sz="2800" kern="1200"/>
            <a:t>Mrs Stevens 1:1LSA</a:t>
          </a:r>
          <a:endParaRPr lang="en-US" sz="2800" kern="1200"/>
        </a:p>
      </dsp:txBody>
      <dsp:txXfrm>
        <a:off x="31984" y="3791423"/>
        <a:ext cx="5842213" cy="59123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99C93E-CD78-4237-B4E3-23C8DAEAC7AC}">
      <dsp:nvSpPr>
        <dsp:cNvPr id="0" name=""/>
        <dsp:cNvSpPr/>
      </dsp:nvSpPr>
      <dsp:spPr>
        <a:xfrm>
          <a:off x="0" y="53526"/>
          <a:ext cx="5906181" cy="98556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8.30am soft start in the classroom </a:t>
          </a:r>
          <a:endParaRPr lang="en-US" sz="1700" kern="1200" dirty="0"/>
        </a:p>
      </dsp:txBody>
      <dsp:txXfrm>
        <a:off x="48111" y="101637"/>
        <a:ext cx="5809959" cy="889343"/>
      </dsp:txXfrm>
    </dsp:sp>
    <dsp:sp modelId="{982F779D-63F2-43FB-B0C2-1063280A68F7}">
      <dsp:nvSpPr>
        <dsp:cNvPr id="0" name=""/>
        <dsp:cNvSpPr/>
      </dsp:nvSpPr>
      <dsp:spPr>
        <a:xfrm>
          <a:off x="0" y="1088051"/>
          <a:ext cx="5906181" cy="985565"/>
        </a:xfrm>
        <a:prstGeom prst="roundRect">
          <a:avLst/>
        </a:prstGeom>
        <a:solidFill>
          <a:schemeClr val="accent2">
            <a:hueOff val="687021"/>
            <a:satOff val="-13693"/>
            <a:lumOff val="588"/>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8.45 school gates close and registration </a:t>
          </a:r>
          <a:endParaRPr lang="en-US" sz="1700" kern="1200" dirty="0"/>
        </a:p>
      </dsp:txBody>
      <dsp:txXfrm>
        <a:off x="48111" y="1136162"/>
        <a:ext cx="5809959" cy="889343"/>
      </dsp:txXfrm>
    </dsp:sp>
    <dsp:sp modelId="{EE4931D5-84EF-40B1-86EC-D63D2B03BDA1}">
      <dsp:nvSpPr>
        <dsp:cNvPr id="0" name=""/>
        <dsp:cNvSpPr/>
      </dsp:nvSpPr>
      <dsp:spPr>
        <a:xfrm>
          <a:off x="0" y="2122576"/>
          <a:ext cx="5906181" cy="985565"/>
        </a:xfrm>
        <a:prstGeom prst="roundRect">
          <a:avLst/>
        </a:prstGeom>
        <a:solidFill>
          <a:schemeClr val="accent2">
            <a:hueOff val="1374043"/>
            <a:satOff val="-27387"/>
            <a:lumOff val="11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Core teaching of maths, phonics, English and RE</a:t>
          </a:r>
          <a:endParaRPr lang="en-US" sz="1700" kern="1200" dirty="0"/>
        </a:p>
      </dsp:txBody>
      <dsp:txXfrm>
        <a:off x="48111" y="2170687"/>
        <a:ext cx="5809959" cy="889343"/>
      </dsp:txXfrm>
    </dsp:sp>
    <dsp:sp modelId="{CB5B83CC-4BAB-481D-A969-39C8FB26EE79}">
      <dsp:nvSpPr>
        <dsp:cNvPr id="0" name=""/>
        <dsp:cNvSpPr/>
      </dsp:nvSpPr>
      <dsp:spPr>
        <a:xfrm>
          <a:off x="0" y="3157101"/>
          <a:ext cx="5906181" cy="985565"/>
        </a:xfrm>
        <a:prstGeom prst="roundRect">
          <a:avLst/>
        </a:prstGeom>
        <a:solidFill>
          <a:schemeClr val="accent2">
            <a:hueOff val="2061064"/>
            <a:satOff val="-41080"/>
            <a:lumOff val="1765"/>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Playtime 10.30 – 10.45am </a:t>
          </a:r>
        </a:p>
        <a:p>
          <a:pPr marL="0" lvl="0" indent="0" algn="l" defTabSz="755650">
            <a:lnSpc>
              <a:spcPct val="90000"/>
            </a:lnSpc>
            <a:spcBef>
              <a:spcPct val="0"/>
            </a:spcBef>
            <a:spcAft>
              <a:spcPct val="35000"/>
            </a:spcAft>
            <a:buNone/>
          </a:pPr>
          <a:r>
            <a:rPr lang="en-GB" sz="1700" kern="1200" dirty="0"/>
            <a:t>Lunch time 12.00 - 1.15</a:t>
          </a:r>
          <a:endParaRPr lang="en-US" sz="1700" kern="1200" dirty="0"/>
        </a:p>
      </dsp:txBody>
      <dsp:txXfrm>
        <a:off x="48111" y="3205212"/>
        <a:ext cx="5809959" cy="889343"/>
      </dsp:txXfrm>
    </dsp:sp>
    <dsp:sp modelId="{EF2617A4-9F20-44B7-9145-7CC7F9C6A3B3}">
      <dsp:nvSpPr>
        <dsp:cNvPr id="0" name=""/>
        <dsp:cNvSpPr/>
      </dsp:nvSpPr>
      <dsp:spPr>
        <a:xfrm>
          <a:off x="0" y="4210823"/>
          <a:ext cx="5906181" cy="985565"/>
        </a:xfrm>
        <a:prstGeom prst="roundRect">
          <a:avLst/>
        </a:prstGeom>
        <a:solidFill>
          <a:schemeClr val="accent2">
            <a:hueOff val="2748086"/>
            <a:satOff val="-54774"/>
            <a:lumOff val="235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Afternoon teaching sessions (foundation subjects: history / geography/art/DT/science)</a:t>
          </a:r>
        </a:p>
        <a:p>
          <a:pPr marL="0" lvl="0" indent="0" algn="l" defTabSz="755650">
            <a:lnSpc>
              <a:spcPct val="90000"/>
            </a:lnSpc>
            <a:spcBef>
              <a:spcPct val="0"/>
            </a:spcBef>
            <a:spcAft>
              <a:spcPct val="35000"/>
            </a:spcAft>
            <a:buNone/>
          </a:pPr>
          <a:r>
            <a:rPr lang="en-GB" sz="1700" kern="1200" dirty="0"/>
            <a:t>3.15pm home time </a:t>
          </a:r>
          <a:endParaRPr lang="en-US" sz="1700" kern="1200" dirty="0"/>
        </a:p>
      </dsp:txBody>
      <dsp:txXfrm>
        <a:off x="48111" y="4258934"/>
        <a:ext cx="5809959" cy="88934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A76EB9D5-7E1A-4433-8B21-2237CC26FA2C}" type="datetimeFigureOut">
              <a:rPr lang="en-US" dirty="0"/>
              <a:t>7/9/2025</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9EF837-FEDB-44F2-8FB5-4F56FC548A33}" type="datetimeFigureOut">
              <a:rPr lang="en-US" dirty="0"/>
              <a:t>7/9/2025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4EC2AB55-62C0-407E-B706-C907B44B0BFC}" type="datetimeFigureOut">
              <a:rPr lang="en-US" dirty="0"/>
              <a:t>7/9/2025</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FBB33F-FEF5-4E73-A5F9-307689FE77C6}" type="datetimeFigureOut">
              <a:rPr lang="en-US" dirty="0"/>
              <a:t>7/9/2025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64B5FA4-F0B8-4D71-BC92-932E3A1502F8}" type="datetimeFigureOut">
              <a:rPr lang="en-US" dirty="0"/>
              <a:t>7/9/2025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D89F80-C2CE-4D6A-80E4-D3515AD92BC6}" type="datetimeFigureOut">
              <a:rPr lang="en-US" dirty="0"/>
              <a:t>7/9/2025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4220E-EF40-477E-B84C-637FC7CE78DB}" type="datetimeFigureOut">
              <a:rPr lang="en-US" dirty="0"/>
              <a:t>7/9/2025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FD0B8D63-E026-4E54-B301-C824E1BD14F3}" type="datetimeFigureOut">
              <a:rPr lang="en-US" dirty="0"/>
              <a:t>7/9/2025</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6C423185-9573-406A-8068-0AB4F2335019}" type="datetimeFigureOut">
              <a:rPr lang="en-US" dirty="0"/>
              <a:t>7/9/2025</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56032"/>
          </a:xfrm>
        </p:spPr>
        <p:txBody>
          <a:body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2598A19-B9D6-4696-A74D-9FEF900C8B6A}" type="datetimeFigureOut">
              <a:rPr lang="en-US" dirty="0"/>
              <a:t>7/9/2025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205100-39B0-4914-BBD6-34F267582565}" type="datetimeFigureOut">
              <a:rPr lang="en-US" dirty="0"/>
              <a:t>7/9/2025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6C5516DA-9D86-4E1E-A623-C11F9F74EB59}" type="datetimeFigureOut">
              <a:rPr lang="en-US" dirty="0"/>
              <a:t>7/9/2025</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6995F625-BE4F-4433-8290-5DF0E8589F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6" name="Rectangle 45">
            <a:extLst>
              <a:ext uri="{FF2B5EF4-FFF2-40B4-BE49-F238E27FC236}">
                <a16:creationId xmlns:a16="http://schemas.microsoft.com/office/drawing/2014/main" id="{E836677E-F83B-4FAB-8095-870076307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48" name="Rectangle 47">
            <a:extLst>
              <a:ext uri="{FF2B5EF4-FFF2-40B4-BE49-F238E27FC236}">
                <a16:creationId xmlns:a16="http://schemas.microsoft.com/office/drawing/2014/main" id="{655E224A-5F26-423E-949C-07A720F39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2108" y="610955"/>
            <a:ext cx="10927784" cy="563609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50" name="Rectangle 49">
            <a:extLst>
              <a:ext uri="{FF2B5EF4-FFF2-40B4-BE49-F238E27FC236}">
                <a16:creationId xmlns:a16="http://schemas.microsoft.com/office/drawing/2014/main" id="{A6F1DA18-4CA4-40CF-9ACA-105D8373B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052" y="777240"/>
            <a:ext cx="10597896" cy="5303520"/>
          </a:xfrm>
          <a:prstGeom prst="rect">
            <a:avLst/>
          </a:prstGeom>
          <a:solidFill>
            <a:schemeClr val="bg1"/>
          </a:solid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4EDDE4A3-9E32-4290-9F80-189B5227F2AC}"/>
              </a:ext>
            </a:extLst>
          </p:cNvPr>
          <p:cNvSpPr>
            <a:spLocks noGrp="1"/>
          </p:cNvSpPr>
          <p:nvPr>
            <p:ph type="ctrTitle"/>
          </p:nvPr>
        </p:nvSpPr>
        <p:spPr>
          <a:xfrm>
            <a:off x="1260205" y="1887795"/>
            <a:ext cx="9673306" cy="2733106"/>
          </a:xfrm>
        </p:spPr>
        <p:txBody>
          <a:bodyPr anchor="ctr">
            <a:normAutofit/>
          </a:bodyPr>
          <a:lstStyle/>
          <a:p>
            <a:r>
              <a:rPr lang="en-GB"/>
              <a:t>Year 1 and 2 parent meeting</a:t>
            </a:r>
          </a:p>
        </p:txBody>
      </p:sp>
      <p:sp>
        <p:nvSpPr>
          <p:cNvPr id="3" name="Subtitle 2">
            <a:extLst>
              <a:ext uri="{FF2B5EF4-FFF2-40B4-BE49-F238E27FC236}">
                <a16:creationId xmlns:a16="http://schemas.microsoft.com/office/drawing/2014/main" id="{BD67B79B-5E76-40D3-8E35-956A695BFCE3}"/>
              </a:ext>
            </a:extLst>
          </p:cNvPr>
          <p:cNvSpPr>
            <a:spLocks noGrp="1"/>
          </p:cNvSpPr>
          <p:nvPr>
            <p:ph type="subTitle" idx="1"/>
          </p:nvPr>
        </p:nvSpPr>
        <p:spPr>
          <a:xfrm>
            <a:off x="1260204" y="4718994"/>
            <a:ext cx="9673306" cy="913322"/>
          </a:xfrm>
        </p:spPr>
        <p:txBody>
          <a:bodyPr>
            <a:normAutofit/>
          </a:bodyPr>
          <a:lstStyle/>
          <a:p>
            <a:pPr>
              <a:spcAft>
                <a:spcPts val="600"/>
              </a:spcAft>
            </a:pPr>
            <a:r>
              <a:rPr lang="en-GB" sz="4000" dirty="0"/>
              <a:t>Miss Neary</a:t>
            </a:r>
          </a:p>
        </p:txBody>
      </p:sp>
      <p:sp>
        <p:nvSpPr>
          <p:cNvPr id="52" name="Rectangle 51">
            <a:extLst>
              <a:ext uri="{FF2B5EF4-FFF2-40B4-BE49-F238E27FC236}">
                <a16:creationId xmlns:a16="http://schemas.microsoft.com/office/drawing/2014/main" id="{7C6D1B74-744B-4231-97DB-86B4C9C5E2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610955"/>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54" name="Straight Connector 53">
            <a:extLst>
              <a:ext uri="{FF2B5EF4-FFF2-40B4-BE49-F238E27FC236}">
                <a16:creationId xmlns:a16="http://schemas.microsoft.com/office/drawing/2014/main" id="{ABC98C72-9EDD-4426-B45A-84E06A7CD22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611442"/>
            <a:ext cx="0" cy="64008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44887186-EE44-4AD3-BEFE-3478B453719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611442"/>
            <a:ext cx="0" cy="64008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58EECC4E-F1C0-4C09-A7FD-4D623DACCC4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44380"/>
            <a:ext cx="1691640" cy="0"/>
          </a:xfrm>
          <a:prstGeom prst="line">
            <a:avLst/>
          </a:prstGeom>
          <a:solidFill>
            <a:schemeClr val="tx1">
              <a:lumMod val="85000"/>
              <a:lumOff val="15000"/>
            </a:schemeClr>
          </a:solidFill>
          <a:ln>
            <a:solidFill>
              <a:schemeClr val="tx1">
                <a:lumMod val="75000"/>
                <a:lumOff val="25000"/>
              </a:schemeClr>
            </a:solidFill>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82815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3" name="Rectangle 1032">
            <a:extLst>
              <a:ext uri="{FF2B5EF4-FFF2-40B4-BE49-F238E27FC236}">
                <a16:creationId xmlns:a16="http://schemas.microsoft.com/office/drawing/2014/main" id="{4BC6FC45-D4D9-4025-91DA-272D318D37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4393" y="237744"/>
            <a:ext cx="7652977"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title"/>
          </p:nvPr>
        </p:nvSpPr>
        <p:spPr>
          <a:xfrm>
            <a:off x="868680" y="642593"/>
            <a:ext cx="6281928" cy="1744183"/>
          </a:xfrm>
        </p:spPr>
        <p:txBody>
          <a:bodyPr>
            <a:normAutofit/>
          </a:bodyPr>
          <a:lstStyle/>
          <a:p>
            <a:r>
              <a:rPr lang="en-GB" u="sng" dirty="0"/>
              <a:t>Prayer</a:t>
            </a:r>
          </a:p>
        </p:txBody>
      </p:sp>
      <p:sp>
        <p:nvSpPr>
          <p:cNvPr id="3" name="Content Placeholder 2"/>
          <p:cNvSpPr>
            <a:spLocks noGrp="1"/>
          </p:cNvSpPr>
          <p:nvPr>
            <p:ph idx="1"/>
          </p:nvPr>
        </p:nvSpPr>
        <p:spPr>
          <a:xfrm>
            <a:off x="868680" y="1862476"/>
            <a:ext cx="6281928" cy="3648456"/>
          </a:xfrm>
        </p:spPr>
        <p:txBody>
          <a:bodyPr>
            <a:normAutofit fontScale="92500"/>
          </a:bodyPr>
          <a:lstStyle/>
          <a:p>
            <a:pPr marL="0" indent="0">
              <a:buNone/>
            </a:pPr>
            <a:r>
              <a:rPr lang="en-GB" sz="2400" dirty="0"/>
              <a:t>Dear Lord, </a:t>
            </a:r>
          </a:p>
          <a:p>
            <a:pPr marL="0" indent="0">
              <a:buNone/>
            </a:pPr>
            <a:r>
              <a:rPr lang="en-GB" sz="2400" dirty="0"/>
              <a:t>As we prepare for the coming of a new academic year, make us ready, attentive and available to hear you. Thank You for the gift of being able to wake each day with the assurance that You walk through it with us. Thank You for the gifts of creativity and uniqueness, and the energy to put them to good use.</a:t>
            </a:r>
          </a:p>
          <a:p>
            <a:pPr marL="0" indent="0">
              <a:buNone/>
            </a:pPr>
            <a:endParaRPr lang="en-GB" sz="2400" dirty="0"/>
          </a:p>
          <a:p>
            <a:pPr marL="0" indent="0">
              <a:buNone/>
            </a:pPr>
            <a:r>
              <a:rPr lang="en-GB" sz="2400" dirty="0"/>
              <a:t>Amen</a:t>
            </a:r>
          </a:p>
        </p:txBody>
      </p:sp>
      <p:sp>
        <p:nvSpPr>
          <p:cNvPr id="1035" name="Rectangle 1034">
            <a:extLst>
              <a:ext uri="{FF2B5EF4-FFF2-40B4-BE49-F238E27FC236}">
                <a16:creationId xmlns:a16="http://schemas.microsoft.com/office/drawing/2014/main" id="{EA284212-C175-4C82-B112-A5208F70C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3809" y="393365"/>
            <a:ext cx="7328969" cy="6059273"/>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619EC706-8928-4DFD-8084-35D599EB43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7370" y="0"/>
            <a:ext cx="435463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Graphic Heart and Cross – ShareFaith Media"/>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16242" y="2055067"/>
            <a:ext cx="3322121" cy="274905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8,528 Cross clipart Vector Images | Depositphoto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0319799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2" name="Title 1">
            <a:extLst>
              <a:ext uri="{FF2B5EF4-FFF2-40B4-BE49-F238E27FC236}">
                <a16:creationId xmlns:a16="http://schemas.microsoft.com/office/drawing/2014/main" id="{54EB4724-F991-4B85-BAE9-22A6CA8DE992}"/>
              </a:ext>
            </a:extLst>
          </p:cNvPr>
          <p:cNvSpPr>
            <a:spLocks noGrp="1"/>
          </p:cNvSpPr>
          <p:nvPr>
            <p:ph type="title"/>
          </p:nvPr>
        </p:nvSpPr>
        <p:spPr>
          <a:xfrm>
            <a:off x="573409" y="559477"/>
            <a:ext cx="3765200" cy="5709931"/>
          </a:xfrm>
        </p:spPr>
        <p:txBody>
          <a:bodyPr>
            <a:normAutofit/>
          </a:bodyPr>
          <a:lstStyle/>
          <a:p>
            <a:pPr algn="ctr"/>
            <a:r>
              <a:rPr lang="en-GB" u="sng" dirty="0"/>
              <a:t>The Year 1 and 2 Team</a:t>
            </a:r>
            <a:endParaRPr lang="en-GB" u="sng"/>
          </a:p>
        </p:txBody>
      </p:sp>
      <p:sp>
        <p:nvSpPr>
          <p:cNvPr id="13" name="Rectangle 12">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graphicFrame>
        <p:nvGraphicFramePr>
          <p:cNvPr id="5" name="Content Placeholder 2">
            <a:extLst>
              <a:ext uri="{FF2B5EF4-FFF2-40B4-BE49-F238E27FC236}">
                <a16:creationId xmlns:a16="http://schemas.microsoft.com/office/drawing/2014/main" id="{A85F5E05-0495-C823-8DF8-365480A02112}"/>
              </a:ext>
            </a:extLst>
          </p:cNvPr>
          <p:cNvGraphicFramePr>
            <a:graphicFrameLocks noGrp="1"/>
          </p:cNvGraphicFramePr>
          <p:nvPr>
            <p:ph idx="1"/>
            <p:extLst>
              <p:ext uri="{D42A27DB-BD31-4B8C-83A1-F6EECF244321}">
                <p14:modId xmlns:p14="http://schemas.microsoft.com/office/powerpoint/2010/main" val="1715776192"/>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7571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DD2FCD9-7F6F-1E25-8D53-70AB9FE94915}"/>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F610C60-2124-1BBB-16F4-9649FB11DA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Garamond" panose="02020404030301010803"/>
              <a:ea typeface="+mn-ea"/>
              <a:cs typeface="+mn-cs"/>
            </a:endParaRPr>
          </a:p>
        </p:txBody>
      </p:sp>
      <p:sp>
        <p:nvSpPr>
          <p:cNvPr id="11" name="Rectangle 10">
            <a:extLst>
              <a:ext uri="{FF2B5EF4-FFF2-40B4-BE49-F238E27FC236}">
                <a16:creationId xmlns:a16="http://schemas.microsoft.com/office/drawing/2014/main" id="{69B6784F-8C7B-7F14-D717-757DADFE09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2"/>
          </a:solidFill>
          <a:ln w="6350" cap="flat" cmpd="sng" algn="ctr">
            <a:noFill/>
            <a:prstDash val="solid"/>
          </a:ln>
          <a:effectLst>
            <a:softEdge rad="0"/>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Garamond" panose="02020404030301010803"/>
              <a:ea typeface="+mn-ea"/>
              <a:cs typeface="+mn-cs"/>
            </a:endParaRPr>
          </a:p>
        </p:txBody>
      </p:sp>
      <p:sp>
        <p:nvSpPr>
          <p:cNvPr id="2" name="Title 1">
            <a:extLst>
              <a:ext uri="{FF2B5EF4-FFF2-40B4-BE49-F238E27FC236}">
                <a16:creationId xmlns:a16="http://schemas.microsoft.com/office/drawing/2014/main" id="{5F215AA9-2060-A395-7492-C8C45C60AD17}"/>
              </a:ext>
            </a:extLst>
          </p:cNvPr>
          <p:cNvSpPr>
            <a:spLocks noGrp="1"/>
          </p:cNvSpPr>
          <p:nvPr>
            <p:ph type="title"/>
          </p:nvPr>
        </p:nvSpPr>
        <p:spPr>
          <a:xfrm>
            <a:off x="573409" y="559477"/>
            <a:ext cx="3765200" cy="5709931"/>
          </a:xfrm>
        </p:spPr>
        <p:txBody>
          <a:bodyPr>
            <a:normAutofit/>
          </a:bodyPr>
          <a:lstStyle/>
          <a:p>
            <a:pPr algn="ctr"/>
            <a:r>
              <a:rPr lang="en-GB" u="sng" dirty="0"/>
              <a:t>The Routine </a:t>
            </a:r>
          </a:p>
        </p:txBody>
      </p:sp>
      <p:sp>
        <p:nvSpPr>
          <p:cNvPr id="13" name="Rectangle 12">
            <a:extLst>
              <a:ext uri="{FF2B5EF4-FFF2-40B4-BE49-F238E27FC236}">
                <a16:creationId xmlns:a16="http://schemas.microsoft.com/office/drawing/2014/main" id="{141A4677-79F1-B34A-4227-2FF807BE5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Garamond" panose="02020404030301010803"/>
              <a:ea typeface="+mn-ea"/>
              <a:cs typeface="+mn-cs"/>
            </a:endParaRPr>
          </a:p>
        </p:txBody>
      </p:sp>
      <p:graphicFrame>
        <p:nvGraphicFramePr>
          <p:cNvPr id="5" name="Content Placeholder 2">
            <a:extLst>
              <a:ext uri="{FF2B5EF4-FFF2-40B4-BE49-F238E27FC236}">
                <a16:creationId xmlns:a16="http://schemas.microsoft.com/office/drawing/2014/main" id="{38BDE494-0D80-DD41-559E-27F0B89AC4E1}"/>
              </a:ext>
            </a:extLst>
          </p:cNvPr>
          <p:cNvGraphicFramePr>
            <a:graphicFrameLocks noGrp="1"/>
          </p:cNvGraphicFramePr>
          <p:nvPr>
            <p:ph idx="1"/>
            <p:extLst>
              <p:ext uri="{D42A27DB-BD31-4B8C-83A1-F6EECF244321}">
                <p14:modId xmlns:p14="http://schemas.microsoft.com/office/powerpoint/2010/main" val="1016999647"/>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30964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81" name="Rectangle 3080">
            <a:extLst>
              <a:ext uri="{FF2B5EF4-FFF2-40B4-BE49-F238E27FC236}">
                <a16:creationId xmlns:a16="http://schemas.microsoft.com/office/drawing/2014/main" id="{12CFA323-DF00-4382-9DAB-DD79FAAB21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7664597"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3083" name="Rectangle 3082">
            <a:extLst>
              <a:ext uri="{FF2B5EF4-FFF2-40B4-BE49-F238E27FC236}">
                <a16:creationId xmlns:a16="http://schemas.microsoft.com/office/drawing/2014/main" id="{7CA66210-6803-4217-AAD7-06B175BFB8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7331272"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2CB9AD2C-79A7-4332-9767-9E2C80C6C9D6}"/>
              </a:ext>
            </a:extLst>
          </p:cNvPr>
          <p:cNvSpPr>
            <a:spLocks noGrp="1"/>
          </p:cNvSpPr>
          <p:nvPr>
            <p:ph type="title"/>
          </p:nvPr>
        </p:nvSpPr>
        <p:spPr>
          <a:xfrm>
            <a:off x="868680" y="312277"/>
            <a:ext cx="6281928" cy="1744183"/>
          </a:xfrm>
        </p:spPr>
        <p:txBody>
          <a:bodyPr>
            <a:normAutofit/>
          </a:bodyPr>
          <a:lstStyle/>
          <a:p>
            <a:r>
              <a:rPr lang="en-GB" u="sng" dirty="0"/>
              <a:t>Reading and Phonics</a:t>
            </a:r>
          </a:p>
        </p:txBody>
      </p:sp>
      <p:sp>
        <p:nvSpPr>
          <p:cNvPr id="3" name="Content Placeholder 2">
            <a:extLst>
              <a:ext uri="{FF2B5EF4-FFF2-40B4-BE49-F238E27FC236}">
                <a16:creationId xmlns:a16="http://schemas.microsoft.com/office/drawing/2014/main" id="{ADD55533-583A-43EA-8A96-C8EB0793E637}"/>
              </a:ext>
            </a:extLst>
          </p:cNvPr>
          <p:cNvSpPr>
            <a:spLocks noGrp="1"/>
          </p:cNvSpPr>
          <p:nvPr>
            <p:ph idx="1"/>
          </p:nvPr>
        </p:nvSpPr>
        <p:spPr>
          <a:xfrm>
            <a:off x="868680" y="1857677"/>
            <a:ext cx="6281928" cy="4148488"/>
          </a:xfrm>
        </p:spPr>
        <p:txBody>
          <a:bodyPr>
            <a:normAutofit fontScale="92500" lnSpcReduction="10000"/>
          </a:bodyPr>
          <a:lstStyle/>
          <a:p>
            <a:pPr>
              <a:lnSpc>
                <a:spcPct val="90000"/>
              </a:lnSpc>
            </a:pPr>
            <a:r>
              <a:rPr lang="en-GB" dirty="0"/>
              <a:t>The children will take part in daily phonics sessions led by Miss Neary and Mrs Crowley. In the first few weeks we are focusing on recapping and reviewing the sounds the children have previously learnt. We will continue to use the Little Wandle phonics scheme for Year 1 and the Spelling shed scheme for Year 2. </a:t>
            </a:r>
          </a:p>
          <a:p>
            <a:pPr>
              <a:lnSpc>
                <a:spcPct val="90000"/>
              </a:lnSpc>
            </a:pPr>
            <a:r>
              <a:rPr lang="en-GB" dirty="0"/>
              <a:t>Handwriting – Year 1 will be learning how to use pre-cursive letter formation which is the foundations of learning how to join.</a:t>
            </a:r>
          </a:p>
          <a:p>
            <a:pPr>
              <a:lnSpc>
                <a:spcPct val="90000"/>
              </a:lnSpc>
            </a:pPr>
            <a:r>
              <a:rPr lang="en-GB" dirty="0"/>
              <a:t>Handwriting – Year 2 – are continuing to develop their use of joined writing particularly when they are writing independently. By the end of Year 2 the children should be able to fluently join in their writing. We follow the Letter join scheme.</a:t>
            </a:r>
          </a:p>
          <a:p>
            <a:pPr>
              <a:lnSpc>
                <a:spcPct val="90000"/>
              </a:lnSpc>
            </a:pPr>
            <a:r>
              <a:rPr lang="en-GB" dirty="0"/>
              <a:t>Reading – the children are heard at least three times a week by one of the adults in the Year 1 and 2 team in their group reading sessions. Children should be heard at home on a daily basis and books should be read more than once to encourage fluency and word sight familiarity. </a:t>
            </a:r>
            <a:r>
              <a:rPr lang="en-GB" b="1" dirty="0"/>
              <a:t>Books must be returned on the specified day – see curriculum letter</a:t>
            </a:r>
          </a:p>
          <a:p>
            <a:pPr marL="0" indent="0">
              <a:lnSpc>
                <a:spcPct val="90000"/>
              </a:lnSpc>
              <a:buNone/>
            </a:pPr>
            <a:endParaRPr lang="en-GB" sz="1500" dirty="0"/>
          </a:p>
        </p:txBody>
      </p:sp>
      <p:sp>
        <p:nvSpPr>
          <p:cNvPr id="3085" name="Rectangle 3084">
            <a:extLst>
              <a:ext uri="{FF2B5EF4-FFF2-40B4-BE49-F238E27FC236}">
                <a16:creationId xmlns:a16="http://schemas.microsoft.com/office/drawing/2014/main" id="{3463EFE2-34D1-4E68-A084-25F289A6A7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37370" y="0"/>
            <a:ext cx="435463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Book Clipart Vector Images">
            <a:extLst>
              <a:ext uri="{FF2B5EF4-FFF2-40B4-BE49-F238E27FC236}">
                <a16:creationId xmlns:a16="http://schemas.microsoft.com/office/drawing/2014/main" id="{505AD094-1209-242D-C256-1FE1BE1CA81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386170" y="543765"/>
            <a:ext cx="3318953" cy="267175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andwriting Clipart Hd PNG, Handwriting Drawing Png, Handwriting ...">
            <a:extLst>
              <a:ext uri="{FF2B5EF4-FFF2-40B4-BE49-F238E27FC236}">
                <a16:creationId xmlns:a16="http://schemas.microsoft.com/office/drawing/2014/main" id="{56F0268B-10F4-8653-65D1-8267356BD37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86170" y="3929659"/>
            <a:ext cx="3321198" cy="18017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101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9450" y="727627"/>
            <a:ext cx="4957553" cy="1645920"/>
          </a:xfrm>
        </p:spPr>
        <p:txBody>
          <a:bodyPr>
            <a:normAutofit/>
          </a:bodyPr>
          <a:lstStyle/>
          <a:p>
            <a:pPr algn="ctr"/>
            <a:r>
              <a:rPr lang="en-GB" u="sng" dirty="0"/>
              <a:t>Phonics screening for Year 1</a:t>
            </a:r>
          </a:p>
        </p:txBody>
      </p:sp>
      <p:sp>
        <p:nvSpPr>
          <p:cNvPr id="2055" name="Rectangle 2054">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2057" name="Rectangle 2056">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pic>
        <p:nvPicPr>
          <p:cNvPr id="2050" name="Picture 2" descr="Everything you need to know about the Year 1 Phonics Screening Check">
            <a:extLst>
              <a:ext uri="{FF2B5EF4-FFF2-40B4-BE49-F238E27FC236}">
                <a16:creationId xmlns:a16="http://schemas.microsoft.com/office/drawing/2014/main" id="{2CD5EED6-E3F9-E20D-C396-74B7F5CB7BB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05256" y="2279293"/>
            <a:ext cx="4414438" cy="231757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p:cNvSpPr>
            <a:spLocks noGrp="1"/>
          </p:cNvSpPr>
          <p:nvPr>
            <p:ph idx="1"/>
          </p:nvPr>
        </p:nvSpPr>
        <p:spPr>
          <a:xfrm>
            <a:off x="6579450" y="2373547"/>
            <a:ext cx="4957554" cy="3496120"/>
          </a:xfrm>
        </p:spPr>
        <p:txBody>
          <a:bodyPr>
            <a:noAutofit/>
          </a:bodyPr>
          <a:lstStyle/>
          <a:p>
            <a:r>
              <a:rPr lang="en-GB" sz="2000" dirty="0"/>
              <a:t>The children will be taught a series of sounds over this academic year is the sequence outlined. It is expected that they can use these sounds to decode both ‘real’ and ‘nonsense’ words. </a:t>
            </a:r>
          </a:p>
          <a:p>
            <a:r>
              <a:rPr lang="en-GB" sz="2000" dirty="0"/>
              <a:t>The phonics screening will take place in June and you will be notified in your child’s summer report whether they have passed or not. In the case that they do not, they will re do the assessment in Year 2 </a:t>
            </a:r>
          </a:p>
          <a:p>
            <a:r>
              <a:rPr lang="en-GB" sz="2000" dirty="0"/>
              <a:t>Around Easter we will send home materials to practise with.</a:t>
            </a:r>
          </a:p>
        </p:txBody>
      </p:sp>
    </p:spTree>
    <p:extLst>
      <p:ext uri="{BB962C8B-B14F-4D97-AF65-F5344CB8AC3E}">
        <p14:creationId xmlns:p14="http://schemas.microsoft.com/office/powerpoint/2010/main" val="2388761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310184-60C4-00B5-3293-8F8C2B4D4350}"/>
              </a:ext>
            </a:extLst>
          </p:cNvPr>
          <p:cNvSpPr>
            <a:spLocks noGrp="1"/>
          </p:cNvSpPr>
          <p:nvPr>
            <p:ph type="title"/>
          </p:nvPr>
        </p:nvSpPr>
        <p:spPr>
          <a:xfrm>
            <a:off x="6414857" y="268392"/>
            <a:ext cx="4957553" cy="1645920"/>
          </a:xfrm>
        </p:spPr>
        <p:txBody>
          <a:bodyPr>
            <a:normAutofit/>
          </a:bodyPr>
          <a:lstStyle/>
          <a:p>
            <a:r>
              <a:rPr lang="en-GB" dirty="0"/>
              <a:t>Maths 	</a:t>
            </a:r>
          </a:p>
        </p:txBody>
      </p:sp>
      <p:sp>
        <p:nvSpPr>
          <p:cNvPr id="10" name="Rectangle 9">
            <a:extLst>
              <a:ext uri="{FF2B5EF4-FFF2-40B4-BE49-F238E27FC236}">
                <a16:creationId xmlns:a16="http://schemas.microsoft.com/office/drawing/2014/main" id="{0BBB6B01-5B73-410C-B70E-8CF2FA470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2" name="Rectangle 11">
            <a:extLst>
              <a:ext uri="{FF2B5EF4-FFF2-40B4-BE49-F238E27FC236}">
                <a16:creationId xmlns:a16="http://schemas.microsoft.com/office/drawing/2014/main" id="{8712F587-12D0-435C-8E3F-F44C36EE71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5217" y="892220"/>
            <a:ext cx="5054517" cy="5097085"/>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pic>
        <p:nvPicPr>
          <p:cNvPr id="5" name="Picture 4">
            <a:extLst>
              <a:ext uri="{FF2B5EF4-FFF2-40B4-BE49-F238E27FC236}">
                <a16:creationId xmlns:a16="http://schemas.microsoft.com/office/drawing/2014/main" id="{0C60A090-8D84-A035-D5C6-465EB619D9B9}"/>
              </a:ext>
            </a:extLst>
          </p:cNvPr>
          <p:cNvPicPr>
            <a:picLocks noChangeAspect="1"/>
          </p:cNvPicPr>
          <p:nvPr/>
        </p:nvPicPr>
        <p:blipFill>
          <a:blip r:embed="rId2"/>
          <a:stretch>
            <a:fillRect/>
          </a:stretch>
        </p:blipFill>
        <p:spPr>
          <a:xfrm>
            <a:off x="1205256" y="1853111"/>
            <a:ext cx="4414438" cy="3169942"/>
          </a:xfrm>
          <a:prstGeom prst="rect">
            <a:avLst/>
          </a:prstGeom>
        </p:spPr>
      </p:pic>
      <p:sp>
        <p:nvSpPr>
          <p:cNvPr id="3" name="Content Placeholder 2">
            <a:extLst>
              <a:ext uri="{FF2B5EF4-FFF2-40B4-BE49-F238E27FC236}">
                <a16:creationId xmlns:a16="http://schemas.microsoft.com/office/drawing/2014/main" id="{042F57DB-A0FE-596F-7036-075546ED130C}"/>
              </a:ext>
            </a:extLst>
          </p:cNvPr>
          <p:cNvSpPr>
            <a:spLocks noGrp="1"/>
          </p:cNvSpPr>
          <p:nvPr>
            <p:ph idx="1"/>
          </p:nvPr>
        </p:nvSpPr>
        <p:spPr>
          <a:xfrm>
            <a:off x="6414857" y="1853111"/>
            <a:ext cx="4957554" cy="3496120"/>
          </a:xfrm>
        </p:spPr>
        <p:txBody>
          <a:bodyPr>
            <a:normAutofit fontScale="92500" lnSpcReduction="20000"/>
          </a:bodyPr>
          <a:lstStyle/>
          <a:p>
            <a:pPr>
              <a:lnSpc>
                <a:spcPct val="90000"/>
              </a:lnSpc>
            </a:pPr>
            <a:r>
              <a:rPr lang="en-GB" sz="1500" dirty="0"/>
              <a:t>We use the White Rose scheme of learning from Nursery up to Year 6</a:t>
            </a:r>
          </a:p>
          <a:p>
            <a:pPr>
              <a:lnSpc>
                <a:spcPct val="90000"/>
              </a:lnSpc>
            </a:pPr>
            <a:r>
              <a:rPr lang="en-GB" sz="1500" dirty="0"/>
              <a:t>There is a parent section with useful videos, top tips and workbooks you</a:t>
            </a:r>
          </a:p>
          <a:p>
            <a:pPr marL="0" indent="0">
              <a:lnSpc>
                <a:spcPct val="90000"/>
              </a:lnSpc>
              <a:buNone/>
            </a:pPr>
            <a:r>
              <a:rPr lang="en-GB" sz="1500" dirty="0"/>
              <a:t> can purchase at home to support your child’s learning </a:t>
            </a:r>
          </a:p>
          <a:p>
            <a:pPr marL="0" indent="0">
              <a:lnSpc>
                <a:spcPct val="90000"/>
              </a:lnSpc>
              <a:buNone/>
            </a:pPr>
            <a:endParaRPr lang="en-GB" sz="1500" dirty="0"/>
          </a:p>
          <a:p>
            <a:pPr marL="0" indent="0">
              <a:lnSpc>
                <a:spcPct val="90000"/>
              </a:lnSpc>
              <a:buNone/>
            </a:pPr>
            <a:endParaRPr lang="en-GB" sz="1500" dirty="0"/>
          </a:p>
          <a:p>
            <a:pPr marL="0" indent="0">
              <a:lnSpc>
                <a:spcPct val="90000"/>
              </a:lnSpc>
              <a:buNone/>
            </a:pPr>
            <a:endParaRPr lang="en-GB" sz="1500" dirty="0"/>
          </a:p>
          <a:p>
            <a:pPr marL="0" indent="0">
              <a:lnSpc>
                <a:spcPct val="90000"/>
              </a:lnSpc>
              <a:buNone/>
            </a:pPr>
            <a:r>
              <a:rPr lang="en-GB" sz="1500" b="1" dirty="0"/>
              <a:t>Multiplication: </a:t>
            </a:r>
          </a:p>
          <a:p>
            <a:pPr marL="0" indent="0">
              <a:lnSpc>
                <a:spcPct val="90000"/>
              </a:lnSpc>
              <a:buNone/>
            </a:pPr>
            <a:r>
              <a:rPr lang="en-GB" sz="1500" dirty="0"/>
              <a:t>Year 1 – should be able to count in 2s 5s and 10s </a:t>
            </a:r>
          </a:p>
          <a:p>
            <a:pPr marL="0" indent="0">
              <a:lnSpc>
                <a:spcPct val="90000"/>
              </a:lnSpc>
              <a:buNone/>
            </a:pPr>
            <a:r>
              <a:rPr lang="en-GB" sz="1500" dirty="0"/>
              <a:t>Year 2 – should secure the effective recall of the 2, 5 and 10 times tables </a:t>
            </a:r>
          </a:p>
          <a:p>
            <a:pPr marL="0" indent="0">
              <a:lnSpc>
                <a:spcPct val="90000"/>
              </a:lnSpc>
              <a:buNone/>
            </a:pPr>
            <a:endParaRPr lang="en-GB" sz="1500" dirty="0"/>
          </a:p>
          <a:p>
            <a:pPr marL="0" indent="0">
              <a:lnSpc>
                <a:spcPct val="90000"/>
              </a:lnSpc>
              <a:buNone/>
            </a:pPr>
            <a:r>
              <a:rPr lang="en-GB" sz="1500" dirty="0"/>
              <a:t>See the school website for a range of resources to support this at home. </a:t>
            </a:r>
          </a:p>
        </p:txBody>
      </p:sp>
    </p:spTree>
    <p:extLst>
      <p:ext uri="{BB962C8B-B14F-4D97-AF65-F5344CB8AC3E}">
        <p14:creationId xmlns:p14="http://schemas.microsoft.com/office/powerpoint/2010/main" val="1503695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78632963-757B-40C2-BB84-FC6107A54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04BCE44-D423-0EC1-60EE-5F8DBB1741FC}"/>
              </a:ext>
            </a:extLst>
          </p:cNvPr>
          <p:cNvPicPr>
            <a:picLocks noChangeAspect="1"/>
          </p:cNvPicPr>
          <p:nvPr/>
        </p:nvPicPr>
        <p:blipFill>
          <a:blip r:embed="rId2"/>
          <a:srcRect t="18541" r="1" b="1"/>
          <a:stretch>
            <a:fillRect/>
          </a:stretch>
        </p:blipFill>
        <p:spPr>
          <a:xfrm>
            <a:off x="20" y="-1"/>
            <a:ext cx="12191980" cy="6857999"/>
          </a:xfrm>
          <a:prstGeom prst="rect">
            <a:avLst/>
          </a:prstGeom>
        </p:spPr>
      </p:pic>
      <p:sp>
        <p:nvSpPr>
          <p:cNvPr id="21" name="Rectangle 20">
            <a:extLst>
              <a:ext uri="{FF2B5EF4-FFF2-40B4-BE49-F238E27FC236}">
                <a16:creationId xmlns:a16="http://schemas.microsoft.com/office/drawing/2014/main" id="{2853AE55-7E35-44B0-89F1-3F52B262A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9709" y="253548"/>
            <a:ext cx="5612193" cy="6361598"/>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DBC4BE4D-4B50-4F51-9F85-4B5D60B02D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B91C3A-1102-A1AB-AA6F-91A6A16EE49C}"/>
              </a:ext>
            </a:extLst>
          </p:cNvPr>
          <p:cNvSpPr>
            <a:spLocks noGrp="1"/>
          </p:cNvSpPr>
          <p:nvPr>
            <p:ph type="title"/>
          </p:nvPr>
        </p:nvSpPr>
        <p:spPr>
          <a:xfrm>
            <a:off x="6846137" y="727627"/>
            <a:ext cx="4602152" cy="1116672"/>
          </a:xfrm>
        </p:spPr>
        <p:txBody>
          <a:bodyPr>
            <a:normAutofit/>
          </a:bodyPr>
          <a:lstStyle/>
          <a:p>
            <a:r>
              <a:rPr lang="en-GB" dirty="0"/>
              <a:t>RE and Liturgy </a:t>
            </a:r>
          </a:p>
        </p:txBody>
      </p:sp>
      <p:sp>
        <p:nvSpPr>
          <p:cNvPr id="4" name="AutoShape 2" descr="Image result for sign of the cross">
            <a:extLst>
              <a:ext uri="{FF2B5EF4-FFF2-40B4-BE49-F238E27FC236}">
                <a16:creationId xmlns:a16="http://schemas.microsoft.com/office/drawing/2014/main" id="{CBE60012-DC50-0EA5-6B4D-F4AF3C23AFA8}"/>
              </a:ext>
            </a:extLst>
          </p:cNvPr>
          <p:cNvSpPr>
            <a:spLocks noGrp="1" noChangeAspect="1" noChangeArrowheads="1"/>
          </p:cNvSpPr>
          <p:nvPr>
            <p:ph idx="1"/>
          </p:nvPr>
        </p:nvSpPr>
        <p:spPr bwMode="auto">
          <a:xfrm>
            <a:off x="6692396" y="2097847"/>
            <a:ext cx="4926374" cy="3725237"/>
          </a:xfrm>
          <a:prstGeom prst="rect">
            <a:avLst/>
          </a:prstGeom>
          <a:extLst>
            <a:ext uri="{909E8E84-426E-40DD-AFC4-6F175D3DCCD1}">
              <a14:hiddenFill xmlns:a14="http://schemas.microsoft.com/office/drawing/2010/main">
                <a:solidFill>
                  <a:srgbClr val="FFFFFF"/>
                </a:solidFill>
              </a14:hiddenFill>
            </a:ext>
          </a:extLst>
        </p:spPr>
        <p:txBody>
          <a:bodyPr vert="horz" lIns="91440" tIns="45720" rIns="91440" bIns="45720" numCol="1" anchorCtr="0" compatLnSpc="1">
            <a:prstTxWarp prst="textNoShape">
              <a:avLst/>
            </a:prstTxWarp>
            <a:normAutofit fontScale="92500" lnSpcReduction="20000"/>
          </a:bodyPr>
          <a:lstStyle/>
          <a:p>
            <a:r>
              <a:rPr lang="en-GB" b="1" dirty="0"/>
              <a:t>Monday </a:t>
            </a:r>
            <a:r>
              <a:rPr lang="en-GB" dirty="0"/>
              <a:t>– New Week Assembly (gospel teaching focus) </a:t>
            </a:r>
          </a:p>
          <a:p>
            <a:r>
              <a:rPr lang="en-GB" b="1" dirty="0"/>
              <a:t>Tuesday</a:t>
            </a:r>
            <a:r>
              <a:rPr lang="en-GB" dirty="0"/>
              <a:t> – class act of worship </a:t>
            </a:r>
          </a:p>
          <a:p>
            <a:r>
              <a:rPr lang="en-GB" b="1" dirty="0"/>
              <a:t>Wednesday</a:t>
            </a:r>
            <a:r>
              <a:rPr lang="en-GB" dirty="0"/>
              <a:t> – Wednesday word with chaplaincy team </a:t>
            </a:r>
          </a:p>
          <a:p>
            <a:r>
              <a:rPr lang="en-GB" b="1" dirty="0"/>
              <a:t>Thursday</a:t>
            </a:r>
            <a:r>
              <a:rPr lang="en-GB" dirty="0"/>
              <a:t> – Singing Worship </a:t>
            </a:r>
          </a:p>
          <a:p>
            <a:r>
              <a:rPr lang="en-GB" b="1" dirty="0"/>
              <a:t>Friday</a:t>
            </a:r>
            <a:r>
              <a:rPr lang="en-GB" dirty="0"/>
              <a:t> – Key Stage Act of Worship led by Mrs </a:t>
            </a:r>
            <a:r>
              <a:rPr lang="en-GB" dirty="0" err="1"/>
              <a:t>Overett</a:t>
            </a:r>
            <a:r>
              <a:rPr lang="en-GB" dirty="0"/>
              <a:t> / Miss Neary </a:t>
            </a:r>
          </a:p>
          <a:p>
            <a:endParaRPr lang="en-GB" dirty="0"/>
          </a:p>
          <a:p>
            <a:endParaRPr lang="en-GB" dirty="0"/>
          </a:p>
          <a:p>
            <a:endParaRPr lang="en-GB" dirty="0"/>
          </a:p>
          <a:p>
            <a:pPr marL="0" indent="0">
              <a:buNone/>
            </a:pPr>
            <a:r>
              <a:rPr lang="en-GB" dirty="0"/>
              <a:t>RE lessons are taught 2 x per week focussed on a more creative approach in one lesson and a written reflection or scripture - based session for the second</a:t>
            </a:r>
          </a:p>
        </p:txBody>
      </p:sp>
    </p:spTree>
    <p:extLst>
      <p:ext uri="{BB962C8B-B14F-4D97-AF65-F5344CB8AC3E}">
        <p14:creationId xmlns:p14="http://schemas.microsoft.com/office/powerpoint/2010/main" val="39434313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E0C2C5-D14E-4CB2-B0C8-9DF106403870}"/>
              </a:ext>
            </a:extLst>
          </p:cNvPr>
          <p:cNvSpPr>
            <a:spLocks noGrp="1"/>
          </p:cNvSpPr>
          <p:nvPr>
            <p:ph idx="1"/>
          </p:nvPr>
        </p:nvSpPr>
        <p:spPr>
          <a:xfrm>
            <a:off x="914400" y="2632139"/>
            <a:ext cx="10058400" cy="3931920"/>
          </a:xfrm>
        </p:spPr>
        <p:txBody>
          <a:bodyPr/>
          <a:lstStyle/>
          <a:p>
            <a:r>
              <a:rPr lang="en-GB" dirty="0"/>
              <a:t>Home learning is very important for children to embed and consolidate learning from class teaching. </a:t>
            </a:r>
          </a:p>
          <a:p>
            <a:r>
              <a:rPr lang="en-GB" dirty="0"/>
              <a:t> Each half term, a grid of 6 cross curricular activities are set for the children to complete. They should complete one activity per week. This can either be uploaded to tapestry or can be brought in for our class home learning display. Each of the activities are linked to topics we are learning about in class. </a:t>
            </a:r>
          </a:p>
          <a:p>
            <a:r>
              <a:rPr lang="en-GB" dirty="0"/>
              <a:t>Year 2 should begin weekly times tables practice (you will be communicated when this should begin and how)</a:t>
            </a:r>
          </a:p>
          <a:p>
            <a:r>
              <a:rPr lang="en-GB" dirty="0"/>
              <a:t>Spellings – weekly spelling sheets will be given out on a Monday and will be tested the following week. Please keep these sheets at home for the children to use to practice and apply. They should be looked at daily across the week. If your child finds it difficult to learn all 10 spellings, please focus on the top 5 or 6. Spellings are matched very closely to the phonics learning for that week. Note – spelling tests vary and will be done in a variety of ways and days) </a:t>
            </a:r>
          </a:p>
          <a:p>
            <a:endParaRPr lang="en-GB" dirty="0"/>
          </a:p>
        </p:txBody>
      </p:sp>
      <p:sp>
        <p:nvSpPr>
          <p:cNvPr id="4" name="AutoShape 2" descr="Homework – NETHER ROBERTLAND PRIMARY SCHOOL PRIMARY 1R">
            <a:extLst>
              <a:ext uri="{FF2B5EF4-FFF2-40B4-BE49-F238E27FC236}">
                <a16:creationId xmlns:a16="http://schemas.microsoft.com/office/drawing/2014/main" id="{18455C12-972F-9480-7108-EEC66F80BA6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0" name="Picture 4" descr="park clipart png - Clip Art Library">
            <a:extLst>
              <a:ext uri="{FF2B5EF4-FFF2-40B4-BE49-F238E27FC236}">
                <a16:creationId xmlns:a16="http://schemas.microsoft.com/office/drawing/2014/main" id="{0B354B86-C095-42EA-8E08-BACB78E9FA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837565"/>
            <a:ext cx="7582829" cy="1503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1633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8" name="Rectangle 1037">
            <a:extLst>
              <a:ext uri="{FF2B5EF4-FFF2-40B4-BE49-F238E27FC236}">
                <a16:creationId xmlns:a16="http://schemas.microsoft.com/office/drawing/2014/main" id="{A6615012-F59B-421B-A8EA-858A50347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66" y="0"/>
            <a:ext cx="5261424"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0" name="Rectangle 1039">
            <a:extLst>
              <a:ext uri="{FF2B5EF4-FFF2-40B4-BE49-F238E27FC236}">
                <a16:creationId xmlns:a16="http://schemas.microsoft.com/office/drawing/2014/main" id="{91CCE442-3284-480C-A67B-F77B93170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59558" y="237744"/>
            <a:ext cx="6697746"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1042" name="Rectangle 1041">
            <a:extLst>
              <a:ext uri="{FF2B5EF4-FFF2-40B4-BE49-F238E27FC236}">
                <a16:creationId xmlns:a16="http://schemas.microsoft.com/office/drawing/2014/main" id="{91CC3B5B-E66A-454A-89FF-DF3874A12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9996" y="374904"/>
            <a:ext cx="6416871" cy="6108192"/>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2" name="Title 1">
            <a:extLst>
              <a:ext uri="{FF2B5EF4-FFF2-40B4-BE49-F238E27FC236}">
                <a16:creationId xmlns:a16="http://schemas.microsoft.com/office/drawing/2014/main" id="{EDE896FE-348F-4ACE-B0B5-EA7F294DCD75}"/>
              </a:ext>
            </a:extLst>
          </p:cNvPr>
          <p:cNvSpPr>
            <a:spLocks noGrp="1"/>
          </p:cNvSpPr>
          <p:nvPr>
            <p:ph type="title"/>
          </p:nvPr>
        </p:nvSpPr>
        <p:spPr>
          <a:xfrm>
            <a:off x="5867874" y="892120"/>
            <a:ext cx="5447250" cy="1645920"/>
          </a:xfrm>
        </p:spPr>
        <p:txBody>
          <a:bodyPr>
            <a:normAutofit/>
          </a:bodyPr>
          <a:lstStyle/>
          <a:p>
            <a:r>
              <a:rPr lang="en-GB" u="sng"/>
              <a:t>PE and Forest School</a:t>
            </a:r>
            <a:endParaRPr lang="en-GB" u="sng" dirty="0"/>
          </a:p>
        </p:txBody>
      </p:sp>
      <p:sp>
        <p:nvSpPr>
          <p:cNvPr id="3" name="Content Placeholder 2">
            <a:extLst>
              <a:ext uri="{FF2B5EF4-FFF2-40B4-BE49-F238E27FC236}">
                <a16:creationId xmlns:a16="http://schemas.microsoft.com/office/drawing/2014/main" id="{CF6B1916-185F-4DD3-832C-6A6441259E25}"/>
              </a:ext>
            </a:extLst>
          </p:cNvPr>
          <p:cNvSpPr>
            <a:spLocks noGrp="1"/>
          </p:cNvSpPr>
          <p:nvPr>
            <p:ph idx="1"/>
          </p:nvPr>
        </p:nvSpPr>
        <p:spPr>
          <a:xfrm>
            <a:off x="5867873" y="2679192"/>
            <a:ext cx="5447251" cy="3291840"/>
          </a:xfrm>
        </p:spPr>
        <p:txBody>
          <a:bodyPr>
            <a:normAutofit/>
          </a:bodyPr>
          <a:lstStyle/>
          <a:p>
            <a:r>
              <a:rPr lang="en-GB" dirty="0"/>
              <a:t>PE will take place on Friday with our new Sport Coach – Mr Kitteridge </a:t>
            </a:r>
          </a:p>
          <a:p>
            <a:r>
              <a:rPr lang="en-GB" dirty="0"/>
              <a:t>They should have a named PE kit in school from Monday – Friday as they will have a second PE lesson taught by Mrs Neary. These will come home each weekend for washing. </a:t>
            </a:r>
          </a:p>
          <a:p>
            <a:r>
              <a:rPr lang="en-GB" dirty="0"/>
              <a:t>You will be notified of Forest School sessions next academic year for Year 1 and 2.</a:t>
            </a:r>
          </a:p>
          <a:p>
            <a:endParaRPr lang="en-GB" dirty="0"/>
          </a:p>
          <a:p>
            <a:endParaRPr lang="en-GB" dirty="0"/>
          </a:p>
        </p:txBody>
      </p:sp>
      <p:sp>
        <p:nvSpPr>
          <p:cNvPr id="1048" name="Rectangle 1047">
            <a:extLst>
              <a:ext uri="{FF2B5EF4-FFF2-40B4-BE49-F238E27FC236}">
                <a16:creationId xmlns:a16="http://schemas.microsoft.com/office/drawing/2014/main" id="{07F9B19E-789E-4533-9BEC-0F2B6AAEEA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5126" y="643464"/>
            <a:ext cx="3969458" cy="557107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pic>
        <p:nvPicPr>
          <p:cNvPr id="1028" name="Picture 4" descr="PE PAGES 222-233 | Quizizz">
            <a:extLst>
              <a:ext uri="{FF2B5EF4-FFF2-40B4-BE49-F238E27FC236}">
                <a16:creationId xmlns:a16="http://schemas.microsoft.com/office/drawing/2014/main" id="{0367DCE8-E8B4-0856-4028-6D04B2A22FE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17290" y="809244"/>
            <a:ext cx="2645127" cy="25393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Year 4/5 (Justice League) Forest School begins! – Caldew Lea Primary School">
            <a:extLst>
              <a:ext uri="{FF2B5EF4-FFF2-40B4-BE49-F238E27FC236}">
                <a16:creationId xmlns:a16="http://schemas.microsoft.com/office/drawing/2014/main" id="{1E7388E3-0A82-ABED-5092-E864D9787621}"/>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0198" y="3509431"/>
            <a:ext cx="3639312" cy="1819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6110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u="sng"/>
              <a:t>Year 2 SATs and Assessment </a:t>
            </a:r>
            <a:endParaRPr lang="en-GB" u="sng" dirty="0"/>
          </a:p>
        </p:txBody>
      </p:sp>
      <p:sp>
        <p:nvSpPr>
          <p:cNvPr id="3" name="Content Placeholder 2"/>
          <p:cNvSpPr>
            <a:spLocks noGrp="1"/>
          </p:cNvSpPr>
          <p:nvPr>
            <p:ph idx="1"/>
          </p:nvPr>
        </p:nvSpPr>
        <p:spPr>
          <a:xfrm>
            <a:off x="1066800" y="1917973"/>
            <a:ext cx="10058400" cy="1755202"/>
          </a:xfrm>
        </p:spPr>
        <p:txBody>
          <a:bodyPr>
            <a:normAutofit lnSpcReduction="10000"/>
          </a:bodyPr>
          <a:lstStyle/>
          <a:p>
            <a:r>
              <a:rPr lang="en-GB" sz="2800" dirty="0"/>
              <a:t>Although year 2 SATs are no longer statutory requirement, Year 2 still take part in the assessments during the summer term in line with all other St Francis of Assisi Trust.</a:t>
            </a:r>
          </a:p>
          <a:p>
            <a:r>
              <a:rPr lang="en-GB" sz="2800" dirty="0"/>
              <a:t>We will use SATs to prepare for using them in Year 3. </a:t>
            </a:r>
          </a:p>
          <a:p>
            <a:endParaRPr lang="en-GB" sz="2800" dirty="0"/>
          </a:p>
          <a:p>
            <a:endParaRPr lang="en-GB" dirty="0"/>
          </a:p>
        </p:txBody>
      </p:sp>
      <p:pic>
        <p:nvPicPr>
          <p:cNvPr id="5124" name="Picture 4" descr="St Wilfrid's Church of England Primary Academy: Year 6 SATs EGPS">
            <a:extLst>
              <a:ext uri="{FF2B5EF4-FFF2-40B4-BE49-F238E27FC236}">
                <a16:creationId xmlns:a16="http://schemas.microsoft.com/office/drawing/2014/main" id="{C812E252-8BD4-4880-53C6-B6C8B8FBD2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6560" y="3732638"/>
            <a:ext cx="6191250" cy="238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558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08F330-027D-ED9A-4EBB-DA71E3222749}"/>
              </a:ext>
            </a:extLst>
          </p:cNvPr>
          <p:cNvSpPr>
            <a:spLocks noGrp="1"/>
          </p:cNvSpPr>
          <p:nvPr>
            <p:ph type="title"/>
          </p:nvPr>
        </p:nvSpPr>
        <p:spPr/>
        <p:txBody>
          <a:bodyPr/>
          <a:lstStyle/>
          <a:p>
            <a:r>
              <a:rPr lang="en-GB" dirty="0"/>
              <a:t>What to bring… </a:t>
            </a:r>
          </a:p>
        </p:txBody>
      </p:sp>
      <p:sp>
        <p:nvSpPr>
          <p:cNvPr id="3" name="Content Placeholder 2">
            <a:extLst>
              <a:ext uri="{FF2B5EF4-FFF2-40B4-BE49-F238E27FC236}">
                <a16:creationId xmlns:a16="http://schemas.microsoft.com/office/drawing/2014/main" id="{D5764236-D1C9-C1C0-0043-3F82BD798C02}"/>
              </a:ext>
            </a:extLst>
          </p:cNvPr>
          <p:cNvSpPr>
            <a:spLocks noGrp="1"/>
          </p:cNvSpPr>
          <p:nvPr>
            <p:ph idx="1"/>
          </p:nvPr>
        </p:nvSpPr>
        <p:spPr/>
        <p:txBody>
          <a:bodyPr/>
          <a:lstStyle/>
          <a:p>
            <a:r>
              <a:rPr lang="en-GB" dirty="0"/>
              <a:t>Ideally a St Thomas’ rucksack or book bag (size limitation!) </a:t>
            </a:r>
          </a:p>
          <a:p>
            <a:r>
              <a:rPr lang="en-GB" dirty="0"/>
              <a:t>No pencil cases required (although donations of colouring pens, pencils, glue sticks are always much appreciated throughout the year!) </a:t>
            </a:r>
          </a:p>
          <a:p>
            <a:r>
              <a:rPr lang="en-GB" dirty="0"/>
              <a:t>Hats </a:t>
            </a:r>
          </a:p>
          <a:p>
            <a:r>
              <a:rPr lang="en-GB" dirty="0"/>
              <a:t>A named water bottle daily </a:t>
            </a:r>
          </a:p>
          <a:p>
            <a:r>
              <a:rPr lang="en-GB" dirty="0"/>
              <a:t>Transition period for the new school uniform until September 2026</a:t>
            </a:r>
          </a:p>
          <a:p>
            <a:r>
              <a:rPr lang="en-GB" dirty="0"/>
              <a:t>PE kits in a small named bag </a:t>
            </a:r>
          </a:p>
          <a:p>
            <a:pPr marL="0" indent="0">
              <a:buNone/>
            </a:pPr>
            <a:endParaRPr lang="en-GB" dirty="0"/>
          </a:p>
        </p:txBody>
      </p:sp>
    </p:spTree>
    <p:extLst>
      <p:ext uri="{BB962C8B-B14F-4D97-AF65-F5344CB8AC3E}">
        <p14:creationId xmlns:p14="http://schemas.microsoft.com/office/powerpoint/2010/main" val="15746587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736059"/>
      </a:dk2>
      <a:lt2>
        <a:srgbClr val="E7E0C7"/>
      </a:lt2>
      <a:accent1>
        <a:srgbClr val="92B0C8"/>
      </a:accent1>
      <a:accent2>
        <a:srgbClr val="E37C3D"/>
      </a:accent2>
      <a:accent3>
        <a:srgbClr val="A5AB81"/>
      </a:accent3>
      <a:accent4>
        <a:srgbClr val="E9B635"/>
      </a:accent4>
      <a:accent5>
        <a:srgbClr val="7BA79D"/>
      </a:accent5>
      <a:accent6>
        <a:srgbClr val="968C8C"/>
      </a:accent6>
      <a:hlink>
        <a:srgbClr val="F7A115"/>
      </a:hlink>
      <a:folHlink>
        <a:srgbClr val="969696"/>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TM03457510[[fn=Savon]]</Template>
  <TotalTime>583</TotalTime>
  <Words>998</Words>
  <Application>Microsoft Office PowerPoint</Application>
  <PresentationFormat>Widescreen</PresentationFormat>
  <Paragraphs>70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Savon</vt:lpstr>
      <vt:lpstr>Year 1 and 2 parent meeting</vt:lpstr>
      <vt:lpstr>Prayer</vt:lpstr>
      <vt:lpstr>The Year 1 and 2 Team</vt:lpstr>
      <vt:lpstr>The Routine </vt:lpstr>
      <vt:lpstr>Reading and Phonics</vt:lpstr>
      <vt:lpstr>Phonics screening for Year 1</vt:lpstr>
      <vt:lpstr>Maths  </vt:lpstr>
      <vt:lpstr>RE and Liturgy </vt:lpstr>
      <vt:lpstr>PowerPoint Presentation</vt:lpstr>
      <vt:lpstr>PE and Forest School</vt:lpstr>
      <vt:lpstr>Year 2 SATs and Assessment </vt:lpstr>
      <vt:lpstr>What to bring…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and 2 parent meeting</dc:title>
  <dc:creator>Mrs. Gilbert</dc:creator>
  <cp:lastModifiedBy>Miss. Barley</cp:lastModifiedBy>
  <cp:revision>9</cp:revision>
  <dcterms:created xsi:type="dcterms:W3CDTF">2021-10-04T09:08:31Z</dcterms:created>
  <dcterms:modified xsi:type="dcterms:W3CDTF">2025-07-09T10:13:18Z</dcterms:modified>
</cp:coreProperties>
</file>