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8288000" cy="10287000"/>
  <p:notesSz cx="6858000" cy="9144000"/>
  <p:embeddedFontLst>
    <p:embeddedFont>
      <p:font typeface="Body Grotesque Large" panose="020B0604020202020204" charset="0"/>
      <p:regular r:id="rId10"/>
    </p:embeddedFont>
    <p:embeddedFont>
      <p:font typeface="Body Grotesque Large Bold" panose="020B0604020202020204" charset="0"/>
      <p:regular r:id="rId11"/>
    </p:embeddedFont>
    <p:embeddedFont>
      <p:font typeface="Bryndan Write" panose="020B0604020202020204" charset="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3" d="100"/>
          <a:sy n="43" d="100"/>
        </p:scale>
        <p:origin x="93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svg"/><Relationship Id="rId7" Type="http://schemas.openxmlformats.org/officeDocument/2006/relationships/image" Target="../media/image20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4.svg"/><Relationship Id="rId5" Type="http://schemas.openxmlformats.org/officeDocument/2006/relationships/image" Target="../media/image18.sv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svg"/><Relationship Id="rId7" Type="http://schemas.openxmlformats.org/officeDocument/2006/relationships/image" Target="../media/image30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svg"/><Relationship Id="rId4" Type="http://schemas.openxmlformats.org/officeDocument/2006/relationships/image" Target="../media/image27.png"/><Relationship Id="rId9" Type="http://schemas.openxmlformats.org/officeDocument/2006/relationships/image" Target="../media/image32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2.svg"/><Relationship Id="rId7" Type="http://schemas.openxmlformats.org/officeDocument/2006/relationships/image" Target="../media/image3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svg"/><Relationship Id="rId4" Type="http://schemas.openxmlformats.org/officeDocument/2006/relationships/image" Target="../media/image33.png"/><Relationship Id="rId9" Type="http://schemas.openxmlformats.org/officeDocument/2006/relationships/image" Target="../media/image38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2.svg"/><Relationship Id="rId7" Type="http://schemas.openxmlformats.org/officeDocument/2006/relationships/image" Target="../media/image3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svg"/><Relationship Id="rId4" Type="http://schemas.openxmlformats.org/officeDocument/2006/relationships/image" Target="../media/image33.png"/><Relationship Id="rId9" Type="http://schemas.openxmlformats.org/officeDocument/2006/relationships/image" Target="../media/image38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16.svg"/><Relationship Id="rId7" Type="http://schemas.openxmlformats.org/officeDocument/2006/relationships/image" Target="../media/image42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svg"/><Relationship Id="rId4" Type="http://schemas.openxmlformats.org/officeDocument/2006/relationships/image" Target="../media/image39.png"/><Relationship Id="rId9" Type="http://schemas.openxmlformats.org/officeDocument/2006/relationships/image" Target="../media/image44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2.svg"/><Relationship Id="rId7" Type="http://schemas.openxmlformats.org/officeDocument/2006/relationships/image" Target="../media/image48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46.svg"/><Relationship Id="rId4" Type="http://schemas.openxmlformats.org/officeDocument/2006/relationships/image" Target="../media/image45.png"/><Relationship Id="rId9" Type="http://schemas.openxmlformats.org/officeDocument/2006/relationships/image" Target="../media/image50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16.svg"/><Relationship Id="rId7" Type="http://schemas.openxmlformats.org/officeDocument/2006/relationships/image" Target="../media/image54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11" Type="http://schemas.openxmlformats.org/officeDocument/2006/relationships/image" Target="../media/image58.svg"/><Relationship Id="rId5" Type="http://schemas.openxmlformats.org/officeDocument/2006/relationships/image" Target="../media/image52.svg"/><Relationship Id="rId10" Type="http://schemas.openxmlformats.org/officeDocument/2006/relationships/image" Target="../media/image57.png"/><Relationship Id="rId4" Type="http://schemas.openxmlformats.org/officeDocument/2006/relationships/image" Target="../media/image51.png"/><Relationship Id="rId9" Type="http://schemas.openxmlformats.org/officeDocument/2006/relationships/image" Target="../media/image5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011987">
            <a:off x="87933" y="-2833281"/>
            <a:ext cx="16749981" cy="19272990"/>
          </a:xfrm>
          <a:custGeom>
            <a:avLst/>
            <a:gdLst/>
            <a:ahLst/>
            <a:cxnLst/>
            <a:rect l="l" t="t" r="r" b="b"/>
            <a:pathLst>
              <a:path w="16749981" h="19272990">
                <a:moveTo>
                  <a:pt x="0" y="0"/>
                </a:moveTo>
                <a:lnTo>
                  <a:pt x="16749981" y="0"/>
                </a:lnTo>
                <a:lnTo>
                  <a:pt x="16749981" y="19272991"/>
                </a:lnTo>
                <a:lnTo>
                  <a:pt x="0" y="1927299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4547467" y="2820881"/>
            <a:ext cx="9193066" cy="32655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831"/>
              </a:lnSpc>
            </a:pPr>
            <a:r>
              <a:rPr lang="en-US" sz="13599">
                <a:solidFill>
                  <a:srgbClr val="2854AD"/>
                </a:solidFill>
                <a:latin typeface="Bryndan Write"/>
                <a:ea typeface="Bryndan Write"/>
                <a:cs typeface="Bryndan Write"/>
                <a:sym typeface="Bryndan Write"/>
              </a:rPr>
              <a:t>Welcome to Year 5/6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547467" y="6411975"/>
            <a:ext cx="9193066" cy="1025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99"/>
              </a:lnSpc>
            </a:pPr>
            <a:r>
              <a:rPr lang="en-US" sz="3999">
                <a:solidFill>
                  <a:srgbClr val="2854AD"/>
                </a:solidFill>
                <a:latin typeface="Body Grotesque Large Bold"/>
                <a:ea typeface="Body Grotesque Large Bold"/>
                <a:cs typeface="Body Grotesque Large Bold"/>
                <a:sym typeface="Body Grotesque Large Bold"/>
              </a:rPr>
              <a:t>Mrs Clark and Mrs Hennessy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5361387" y="8820167"/>
            <a:ext cx="7565227" cy="381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sz="2500" spc="125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SCHOOL YEAR 2024-2025</a:t>
            </a:r>
          </a:p>
        </p:txBody>
      </p:sp>
      <p:sp>
        <p:nvSpPr>
          <p:cNvPr id="6" name="Freeform 6"/>
          <p:cNvSpPr/>
          <p:nvPr/>
        </p:nvSpPr>
        <p:spPr>
          <a:xfrm rot="-62056">
            <a:off x="1234036" y="1051146"/>
            <a:ext cx="2510412" cy="2585630"/>
          </a:xfrm>
          <a:custGeom>
            <a:avLst/>
            <a:gdLst/>
            <a:ahLst/>
            <a:cxnLst/>
            <a:rect l="l" t="t" r="r" b="b"/>
            <a:pathLst>
              <a:path w="2510412" h="2585630">
                <a:moveTo>
                  <a:pt x="0" y="0"/>
                </a:moveTo>
                <a:lnTo>
                  <a:pt x="2510411" y="0"/>
                </a:lnTo>
                <a:lnTo>
                  <a:pt x="2510411" y="2585630"/>
                </a:lnTo>
                <a:lnTo>
                  <a:pt x="0" y="258563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rot="-778661">
            <a:off x="13257657" y="6211961"/>
            <a:ext cx="3190723" cy="3311128"/>
          </a:xfrm>
          <a:custGeom>
            <a:avLst/>
            <a:gdLst/>
            <a:ahLst/>
            <a:cxnLst/>
            <a:rect l="l" t="t" r="r" b="b"/>
            <a:pathLst>
              <a:path w="3190723" h="3311128">
                <a:moveTo>
                  <a:pt x="0" y="0"/>
                </a:moveTo>
                <a:lnTo>
                  <a:pt x="3190723" y="0"/>
                </a:lnTo>
                <a:lnTo>
                  <a:pt x="3190723" y="3311128"/>
                </a:lnTo>
                <a:lnTo>
                  <a:pt x="0" y="331112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rot="-679135">
            <a:off x="979083" y="4442431"/>
            <a:ext cx="3020317" cy="2734760"/>
          </a:xfrm>
          <a:custGeom>
            <a:avLst/>
            <a:gdLst/>
            <a:ahLst/>
            <a:cxnLst/>
            <a:rect l="l" t="t" r="r" b="b"/>
            <a:pathLst>
              <a:path w="3020317" h="2734760">
                <a:moveTo>
                  <a:pt x="0" y="0"/>
                </a:moveTo>
                <a:lnTo>
                  <a:pt x="3020317" y="0"/>
                </a:lnTo>
                <a:lnTo>
                  <a:pt x="3020317" y="2734760"/>
                </a:lnTo>
                <a:lnTo>
                  <a:pt x="0" y="273476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 rot="2392022">
            <a:off x="15025321" y="3231483"/>
            <a:ext cx="1651631" cy="2415950"/>
          </a:xfrm>
          <a:custGeom>
            <a:avLst/>
            <a:gdLst/>
            <a:ahLst/>
            <a:cxnLst/>
            <a:rect l="l" t="t" r="r" b="b"/>
            <a:pathLst>
              <a:path w="1651631" h="2415950">
                <a:moveTo>
                  <a:pt x="0" y="0"/>
                </a:moveTo>
                <a:lnTo>
                  <a:pt x="1651631" y="0"/>
                </a:lnTo>
                <a:lnTo>
                  <a:pt x="1651631" y="2415950"/>
                </a:lnTo>
                <a:lnTo>
                  <a:pt x="0" y="241595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 rot="-6356255">
            <a:off x="3241005" y="7126765"/>
            <a:ext cx="1994796" cy="2612232"/>
          </a:xfrm>
          <a:custGeom>
            <a:avLst/>
            <a:gdLst/>
            <a:ahLst/>
            <a:cxnLst/>
            <a:rect l="l" t="t" r="r" b="b"/>
            <a:pathLst>
              <a:path w="1994796" h="2612232">
                <a:moveTo>
                  <a:pt x="0" y="0"/>
                </a:moveTo>
                <a:lnTo>
                  <a:pt x="1994795" y="0"/>
                </a:lnTo>
                <a:lnTo>
                  <a:pt x="1994795" y="2612232"/>
                </a:lnTo>
                <a:lnTo>
                  <a:pt x="0" y="261223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 rot="3586128">
            <a:off x="14405019" y="418803"/>
            <a:ext cx="1589032" cy="2731148"/>
          </a:xfrm>
          <a:custGeom>
            <a:avLst/>
            <a:gdLst/>
            <a:ahLst/>
            <a:cxnLst/>
            <a:rect l="l" t="t" r="r" b="b"/>
            <a:pathLst>
              <a:path w="1589032" h="2731148">
                <a:moveTo>
                  <a:pt x="0" y="0"/>
                </a:moveTo>
                <a:lnTo>
                  <a:pt x="1589032" y="0"/>
                </a:lnTo>
                <a:lnTo>
                  <a:pt x="1589032" y="2731148"/>
                </a:lnTo>
                <a:lnTo>
                  <a:pt x="0" y="273114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76017">
            <a:off x="8230061" y="-669108"/>
            <a:ext cx="9017944" cy="12216426"/>
          </a:xfrm>
          <a:custGeom>
            <a:avLst/>
            <a:gdLst/>
            <a:ahLst/>
            <a:cxnLst/>
            <a:rect l="l" t="t" r="r" b="b"/>
            <a:pathLst>
              <a:path w="9017944" h="12216426">
                <a:moveTo>
                  <a:pt x="0" y="0"/>
                </a:moveTo>
                <a:lnTo>
                  <a:pt x="9017944" y="0"/>
                </a:lnTo>
                <a:lnTo>
                  <a:pt x="9017944" y="12216426"/>
                </a:lnTo>
                <a:lnTo>
                  <a:pt x="0" y="122164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1028700" y="2007946"/>
            <a:ext cx="6849628" cy="1724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2000"/>
              </a:lnSpc>
            </a:pPr>
            <a:r>
              <a:rPr lang="en-US" sz="12000">
                <a:solidFill>
                  <a:srgbClr val="2854AD"/>
                </a:solidFill>
                <a:latin typeface="Bryndan Write"/>
                <a:ea typeface="Bryndan Write"/>
                <a:cs typeface="Bryndan Write"/>
                <a:sym typeface="Bryndan Write"/>
              </a:rPr>
              <a:t>Equipment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9144000" y="3731971"/>
            <a:ext cx="6276998" cy="45756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15030" lvl="1" indent="-407515" algn="l">
              <a:lnSpc>
                <a:spcPts val="4530"/>
              </a:lnSpc>
              <a:buFont typeface="Arial"/>
              <a:buChar char="•"/>
            </a:pPr>
            <a:r>
              <a:rPr lang="en-US" sz="3775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Labelled PE kit</a:t>
            </a:r>
          </a:p>
          <a:p>
            <a:pPr marL="815030" lvl="1" indent="-407515" algn="l">
              <a:lnSpc>
                <a:spcPts val="4530"/>
              </a:lnSpc>
              <a:buFont typeface="Arial"/>
              <a:buChar char="•"/>
            </a:pPr>
            <a:r>
              <a:rPr lang="en-US" sz="3775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Water bottle</a:t>
            </a:r>
          </a:p>
          <a:p>
            <a:pPr marL="815030" lvl="1" indent="-407515" algn="l">
              <a:lnSpc>
                <a:spcPts val="4530"/>
              </a:lnSpc>
              <a:buFont typeface="Arial"/>
              <a:buChar char="•"/>
            </a:pPr>
            <a:r>
              <a:rPr lang="en-US" sz="3775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Backpack</a:t>
            </a:r>
          </a:p>
          <a:p>
            <a:pPr marL="815030" lvl="1" indent="-407515" algn="l">
              <a:lnSpc>
                <a:spcPts val="4530"/>
              </a:lnSpc>
              <a:buFont typeface="Arial"/>
              <a:buChar char="•"/>
            </a:pPr>
            <a:r>
              <a:rPr lang="en-US" sz="3775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Forest School Clothes (including waterproofs)</a:t>
            </a:r>
          </a:p>
          <a:p>
            <a:pPr marL="815030" lvl="1" indent="-407515" algn="l">
              <a:lnSpc>
                <a:spcPts val="4530"/>
              </a:lnSpc>
              <a:buFont typeface="Arial"/>
              <a:buChar char="•"/>
            </a:pPr>
            <a:r>
              <a:rPr lang="en-US" sz="3775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Optional-Small Pencil Case</a:t>
            </a:r>
          </a:p>
        </p:txBody>
      </p:sp>
      <p:sp>
        <p:nvSpPr>
          <p:cNvPr id="5" name="Freeform 5"/>
          <p:cNvSpPr/>
          <p:nvPr/>
        </p:nvSpPr>
        <p:spPr>
          <a:xfrm>
            <a:off x="1402320" y="7273914"/>
            <a:ext cx="5453971" cy="3609537"/>
          </a:xfrm>
          <a:custGeom>
            <a:avLst/>
            <a:gdLst/>
            <a:ahLst/>
            <a:cxnLst/>
            <a:rect l="l" t="t" r="r" b="b"/>
            <a:pathLst>
              <a:path w="5453971" h="3609537">
                <a:moveTo>
                  <a:pt x="0" y="0"/>
                </a:moveTo>
                <a:lnTo>
                  <a:pt x="5453971" y="0"/>
                </a:lnTo>
                <a:lnTo>
                  <a:pt x="5453971" y="3609537"/>
                </a:lnTo>
                <a:lnTo>
                  <a:pt x="0" y="360953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rot="-2060761">
            <a:off x="15702507" y="3419509"/>
            <a:ext cx="2195852" cy="4039192"/>
          </a:xfrm>
          <a:custGeom>
            <a:avLst/>
            <a:gdLst/>
            <a:ahLst/>
            <a:cxnLst/>
            <a:rect l="l" t="t" r="r" b="b"/>
            <a:pathLst>
              <a:path w="2195852" h="4039192">
                <a:moveTo>
                  <a:pt x="0" y="0"/>
                </a:moveTo>
                <a:lnTo>
                  <a:pt x="2195852" y="0"/>
                </a:lnTo>
                <a:lnTo>
                  <a:pt x="2195852" y="4039192"/>
                </a:lnTo>
                <a:lnTo>
                  <a:pt x="0" y="403919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14662842" y="7931139"/>
            <a:ext cx="2596458" cy="1373762"/>
          </a:xfrm>
          <a:custGeom>
            <a:avLst/>
            <a:gdLst/>
            <a:ahLst/>
            <a:cxnLst/>
            <a:rect l="l" t="t" r="r" b="b"/>
            <a:pathLst>
              <a:path w="2596458" h="1373762">
                <a:moveTo>
                  <a:pt x="0" y="0"/>
                </a:moveTo>
                <a:lnTo>
                  <a:pt x="2596458" y="0"/>
                </a:lnTo>
                <a:lnTo>
                  <a:pt x="2596458" y="1373762"/>
                </a:lnTo>
                <a:lnTo>
                  <a:pt x="0" y="137376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rot="8024335">
            <a:off x="8211985" y="1499953"/>
            <a:ext cx="1427819" cy="2635237"/>
          </a:xfrm>
          <a:custGeom>
            <a:avLst/>
            <a:gdLst/>
            <a:ahLst/>
            <a:cxnLst/>
            <a:rect l="l" t="t" r="r" b="b"/>
            <a:pathLst>
              <a:path w="1427819" h="2635237">
                <a:moveTo>
                  <a:pt x="0" y="0"/>
                </a:moveTo>
                <a:lnTo>
                  <a:pt x="1427819" y="0"/>
                </a:lnTo>
                <a:lnTo>
                  <a:pt x="1427819" y="2635237"/>
                </a:lnTo>
                <a:lnTo>
                  <a:pt x="0" y="263523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107716">
            <a:off x="-1411924" y="-2229519"/>
            <a:ext cx="15808108" cy="13796167"/>
          </a:xfrm>
          <a:custGeom>
            <a:avLst/>
            <a:gdLst/>
            <a:ahLst/>
            <a:cxnLst/>
            <a:rect l="l" t="t" r="r" b="b"/>
            <a:pathLst>
              <a:path w="15808108" h="13796167">
                <a:moveTo>
                  <a:pt x="0" y="0"/>
                </a:moveTo>
                <a:lnTo>
                  <a:pt x="15808108" y="0"/>
                </a:lnTo>
                <a:lnTo>
                  <a:pt x="15808108" y="13796168"/>
                </a:lnTo>
                <a:lnTo>
                  <a:pt x="0" y="137961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2776555" y="4588334"/>
            <a:ext cx="10782623" cy="42883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862"/>
              </a:lnSpc>
            </a:pPr>
            <a:r>
              <a:rPr lang="en-US" sz="3473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Class teacher: Mrs W Clark</a:t>
            </a:r>
          </a:p>
          <a:p>
            <a:pPr algn="l">
              <a:lnSpc>
                <a:spcPts val="4862"/>
              </a:lnSpc>
            </a:pPr>
            <a:r>
              <a:rPr lang="en-US" sz="3473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HLTA: Mrs Hennessy</a:t>
            </a:r>
          </a:p>
          <a:p>
            <a:pPr algn="l">
              <a:lnSpc>
                <a:spcPts val="4862"/>
              </a:lnSpc>
            </a:pPr>
            <a:r>
              <a:rPr lang="en-US" sz="3473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Cover Thursday am: Mr Booth</a:t>
            </a:r>
          </a:p>
          <a:p>
            <a:pPr algn="l">
              <a:lnSpc>
                <a:spcPts val="4862"/>
              </a:lnSpc>
            </a:pPr>
            <a:r>
              <a:rPr lang="en-US" sz="3473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Music: Mrs Earl</a:t>
            </a:r>
          </a:p>
          <a:p>
            <a:pPr algn="l">
              <a:lnSpc>
                <a:spcPts val="4862"/>
              </a:lnSpc>
            </a:pPr>
            <a:r>
              <a:rPr lang="en-US" sz="3473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French: Mrs K Clark</a:t>
            </a:r>
          </a:p>
          <a:p>
            <a:pPr algn="l">
              <a:lnSpc>
                <a:spcPts val="4862"/>
              </a:lnSpc>
            </a:pPr>
            <a:r>
              <a:rPr lang="en-US" sz="3473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PE (Fridays): Mr Fitzgerald</a:t>
            </a:r>
          </a:p>
          <a:p>
            <a:pPr algn="l">
              <a:lnSpc>
                <a:spcPts val="4862"/>
              </a:lnSpc>
            </a:pPr>
            <a:endParaRPr lang="en-US" sz="34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305284" y="581182"/>
            <a:ext cx="12794576" cy="1724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00"/>
              </a:lnSpc>
            </a:pPr>
            <a:r>
              <a:rPr lang="en-US" sz="12000">
                <a:solidFill>
                  <a:srgbClr val="2854AD"/>
                </a:solidFill>
                <a:latin typeface="Bryndan Write"/>
                <a:ea typeface="Bryndan Write"/>
                <a:cs typeface="Bryndan Write"/>
                <a:sym typeface="Bryndan Write"/>
              </a:rPr>
              <a:t>Staffing </a:t>
            </a:r>
          </a:p>
        </p:txBody>
      </p:sp>
      <p:sp>
        <p:nvSpPr>
          <p:cNvPr id="5" name="Freeform 5"/>
          <p:cNvSpPr/>
          <p:nvPr/>
        </p:nvSpPr>
        <p:spPr>
          <a:xfrm rot="731441">
            <a:off x="10774177" y="-945794"/>
            <a:ext cx="4596731" cy="4673202"/>
          </a:xfrm>
          <a:custGeom>
            <a:avLst/>
            <a:gdLst/>
            <a:ahLst/>
            <a:cxnLst/>
            <a:rect l="l" t="t" r="r" b="b"/>
            <a:pathLst>
              <a:path w="4596731" h="4673202">
                <a:moveTo>
                  <a:pt x="0" y="0"/>
                </a:moveTo>
                <a:lnTo>
                  <a:pt x="4596731" y="0"/>
                </a:lnTo>
                <a:lnTo>
                  <a:pt x="4596731" y="4673202"/>
                </a:lnTo>
                <a:lnTo>
                  <a:pt x="0" y="46732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4773246" y="2874297"/>
            <a:ext cx="2801198" cy="1634881"/>
          </a:xfrm>
          <a:custGeom>
            <a:avLst/>
            <a:gdLst/>
            <a:ahLst/>
            <a:cxnLst/>
            <a:rect l="l" t="t" r="r" b="b"/>
            <a:pathLst>
              <a:path w="2801198" h="1634881">
                <a:moveTo>
                  <a:pt x="0" y="0"/>
                </a:moveTo>
                <a:lnTo>
                  <a:pt x="2801197" y="0"/>
                </a:lnTo>
                <a:lnTo>
                  <a:pt x="2801197" y="1634881"/>
                </a:lnTo>
                <a:lnTo>
                  <a:pt x="0" y="163488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rot="-1650639">
            <a:off x="15052980" y="4046031"/>
            <a:ext cx="5699723" cy="4559778"/>
          </a:xfrm>
          <a:custGeom>
            <a:avLst/>
            <a:gdLst/>
            <a:ahLst/>
            <a:cxnLst/>
            <a:rect l="l" t="t" r="r" b="b"/>
            <a:pathLst>
              <a:path w="5699723" h="4559778">
                <a:moveTo>
                  <a:pt x="0" y="0"/>
                </a:moveTo>
                <a:lnTo>
                  <a:pt x="5699723" y="0"/>
                </a:lnTo>
                <a:lnTo>
                  <a:pt x="5699723" y="4559779"/>
                </a:lnTo>
                <a:lnTo>
                  <a:pt x="0" y="455977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011987">
            <a:off x="5134600" y="-1250032"/>
            <a:ext cx="13392906" cy="15410248"/>
          </a:xfrm>
          <a:custGeom>
            <a:avLst/>
            <a:gdLst/>
            <a:ahLst/>
            <a:cxnLst/>
            <a:rect l="l" t="t" r="r" b="b"/>
            <a:pathLst>
              <a:path w="13392906" h="15410248">
                <a:moveTo>
                  <a:pt x="0" y="0"/>
                </a:moveTo>
                <a:lnTo>
                  <a:pt x="13392907" y="0"/>
                </a:lnTo>
                <a:lnTo>
                  <a:pt x="13392907" y="15410248"/>
                </a:lnTo>
                <a:lnTo>
                  <a:pt x="0" y="1541024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1339248" y="2660116"/>
            <a:ext cx="8083736" cy="19361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599"/>
              </a:lnSpc>
            </a:pPr>
            <a:r>
              <a:rPr lang="en-US" sz="13599">
                <a:solidFill>
                  <a:srgbClr val="2854AD"/>
                </a:solidFill>
                <a:latin typeface="Bryndan Write"/>
                <a:ea typeface="Bryndan Write"/>
                <a:cs typeface="Bryndan Write"/>
                <a:sym typeface="Bryndan Write"/>
              </a:rPr>
              <a:t>Routines</a:t>
            </a:r>
          </a:p>
        </p:txBody>
      </p:sp>
      <p:sp>
        <p:nvSpPr>
          <p:cNvPr id="4" name="Freeform 4"/>
          <p:cNvSpPr/>
          <p:nvPr/>
        </p:nvSpPr>
        <p:spPr>
          <a:xfrm>
            <a:off x="14177803" y="6640134"/>
            <a:ext cx="4110197" cy="3646866"/>
          </a:xfrm>
          <a:custGeom>
            <a:avLst/>
            <a:gdLst/>
            <a:ahLst/>
            <a:cxnLst/>
            <a:rect l="l" t="t" r="r" b="b"/>
            <a:pathLst>
              <a:path w="4110197" h="3646866">
                <a:moveTo>
                  <a:pt x="0" y="0"/>
                </a:moveTo>
                <a:lnTo>
                  <a:pt x="4110197" y="0"/>
                </a:lnTo>
                <a:lnTo>
                  <a:pt x="4110197" y="3646866"/>
                </a:lnTo>
                <a:lnTo>
                  <a:pt x="0" y="364686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 rot="1464988">
            <a:off x="7973766" y="8182494"/>
            <a:ext cx="3351052" cy="3174360"/>
          </a:xfrm>
          <a:custGeom>
            <a:avLst/>
            <a:gdLst/>
            <a:ahLst/>
            <a:cxnLst/>
            <a:rect l="l" t="t" r="r" b="b"/>
            <a:pathLst>
              <a:path w="3351052" h="3174360">
                <a:moveTo>
                  <a:pt x="0" y="0"/>
                </a:moveTo>
                <a:lnTo>
                  <a:pt x="3351052" y="0"/>
                </a:lnTo>
                <a:lnTo>
                  <a:pt x="3351052" y="3174360"/>
                </a:lnTo>
                <a:lnTo>
                  <a:pt x="0" y="317436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rot="-2113414">
            <a:off x="-328189" y="-354230"/>
            <a:ext cx="1905930" cy="2765861"/>
          </a:xfrm>
          <a:custGeom>
            <a:avLst/>
            <a:gdLst/>
            <a:ahLst/>
            <a:cxnLst/>
            <a:rect l="l" t="t" r="r" b="b"/>
            <a:pathLst>
              <a:path w="1905930" h="2765861">
                <a:moveTo>
                  <a:pt x="0" y="0"/>
                </a:moveTo>
                <a:lnTo>
                  <a:pt x="1905930" y="0"/>
                </a:lnTo>
                <a:lnTo>
                  <a:pt x="1905930" y="2765860"/>
                </a:lnTo>
                <a:lnTo>
                  <a:pt x="0" y="276586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>
            <a:off x="8536371" y="962025"/>
            <a:ext cx="8365116" cy="113532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97738" lvl="1" indent="-398869" algn="l">
              <a:lnSpc>
                <a:spcPts val="5172"/>
              </a:lnSpc>
              <a:buFont typeface="Arial"/>
              <a:buChar char="•"/>
            </a:pPr>
            <a:r>
              <a:rPr lang="en-US" sz="3694" spc="73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More formal learning based on regular lesson patterns with clear structure</a:t>
            </a:r>
          </a:p>
          <a:p>
            <a:pPr marL="797738" lvl="1" indent="-398869" algn="l">
              <a:lnSpc>
                <a:spcPts val="5172"/>
              </a:lnSpc>
              <a:buFont typeface="Arial"/>
              <a:buChar char="•"/>
            </a:pPr>
            <a:r>
              <a:rPr lang="en-US" sz="3694" spc="73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Daily maths and English lessons </a:t>
            </a:r>
          </a:p>
          <a:p>
            <a:pPr marL="797738" lvl="1" indent="-398869" algn="l">
              <a:lnSpc>
                <a:spcPts val="5172"/>
              </a:lnSpc>
              <a:buFont typeface="Arial"/>
              <a:buChar char="•"/>
            </a:pPr>
            <a:r>
              <a:rPr lang="en-US" sz="3694" spc="73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RE 2.5 hours per week</a:t>
            </a:r>
          </a:p>
          <a:p>
            <a:pPr marL="797738" lvl="1" indent="-398869" algn="l">
              <a:lnSpc>
                <a:spcPts val="5172"/>
              </a:lnSpc>
              <a:buFont typeface="Arial"/>
              <a:buChar char="•"/>
            </a:pPr>
            <a:r>
              <a:rPr lang="en-US" sz="3694" spc="73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PE 2 hours per week</a:t>
            </a:r>
          </a:p>
          <a:p>
            <a:pPr algn="l">
              <a:lnSpc>
                <a:spcPts val="5172"/>
              </a:lnSpc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011987">
            <a:off x="5134600" y="-1250032"/>
            <a:ext cx="13392906" cy="15410248"/>
          </a:xfrm>
          <a:custGeom>
            <a:avLst/>
            <a:gdLst/>
            <a:ahLst/>
            <a:cxnLst/>
            <a:rect l="l" t="t" r="r" b="b"/>
            <a:pathLst>
              <a:path w="13392906" h="15410248">
                <a:moveTo>
                  <a:pt x="0" y="0"/>
                </a:moveTo>
                <a:lnTo>
                  <a:pt x="13392907" y="0"/>
                </a:lnTo>
                <a:lnTo>
                  <a:pt x="13392907" y="15410248"/>
                </a:lnTo>
                <a:lnTo>
                  <a:pt x="0" y="1541024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1339248" y="2660116"/>
            <a:ext cx="8083736" cy="19361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599"/>
              </a:lnSpc>
            </a:pPr>
            <a:r>
              <a:rPr lang="en-US" sz="13599">
                <a:solidFill>
                  <a:srgbClr val="2854AD"/>
                </a:solidFill>
                <a:latin typeface="Bryndan Write"/>
                <a:ea typeface="Bryndan Write"/>
                <a:cs typeface="Bryndan Write"/>
                <a:sym typeface="Bryndan Write"/>
              </a:rPr>
              <a:t>Routines</a:t>
            </a:r>
          </a:p>
        </p:txBody>
      </p:sp>
      <p:sp>
        <p:nvSpPr>
          <p:cNvPr id="4" name="Freeform 4"/>
          <p:cNvSpPr/>
          <p:nvPr/>
        </p:nvSpPr>
        <p:spPr>
          <a:xfrm>
            <a:off x="624776" y="6122808"/>
            <a:ext cx="4110197" cy="3646866"/>
          </a:xfrm>
          <a:custGeom>
            <a:avLst/>
            <a:gdLst/>
            <a:ahLst/>
            <a:cxnLst/>
            <a:rect l="l" t="t" r="r" b="b"/>
            <a:pathLst>
              <a:path w="4110197" h="3646866">
                <a:moveTo>
                  <a:pt x="0" y="0"/>
                </a:moveTo>
                <a:lnTo>
                  <a:pt x="4110198" y="0"/>
                </a:lnTo>
                <a:lnTo>
                  <a:pt x="4110198" y="3646866"/>
                </a:lnTo>
                <a:lnTo>
                  <a:pt x="0" y="364686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 rot="1464988">
            <a:off x="7973766" y="8182494"/>
            <a:ext cx="3351052" cy="3174360"/>
          </a:xfrm>
          <a:custGeom>
            <a:avLst/>
            <a:gdLst/>
            <a:ahLst/>
            <a:cxnLst/>
            <a:rect l="l" t="t" r="r" b="b"/>
            <a:pathLst>
              <a:path w="3351052" h="3174360">
                <a:moveTo>
                  <a:pt x="0" y="0"/>
                </a:moveTo>
                <a:lnTo>
                  <a:pt x="3351052" y="0"/>
                </a:lnTo>
                <a:lnTo>
                  <a:pt x="3351052" y="3174360"/>
                </a:lnTo>
                <a:lnTo>
                  <a:pt x="0" y="317436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rot="-2113414">
            <a:off x="-328189" y="-354230"/>
            <a:ext cx="1905930" cy="2765861"/>
          </a:xfrm>
          <a:custGeom>
            <a:avLst/>
            <a:gdLst/>
            <a:ahLst/>
            <a:cxnLst/>
            <a:rect l="l" t="t" r="r" b="b"/>
            <a:pathLst>
              <a:path w="1905930" h="2765861">
                <a:moveTo>
                  <a:pt x="0" y="0"/>
                </a:moveTo>
                <a:lnTo>
                  <a:pt x="1905930" y="0"/>
                </a:lnTo>
                <a:lnTo>
                  <a:pt x="1905930" y="2765860"/>
                </a:lnTo>
                <a:lnTo>
                  <a:pt x="0" y="276586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>
            <a:off x="8536371" y="962025"/>
            <a:ext cx="8365116" cy="77452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97738" lvl="1" indent="-398869" algn="l">
              <a:lnSpc>
                <a:spcPts val="5172"/>
              </a:lnSpc>
              <a:buFont typeface="Arial"/>
              <a:buChar char="•"/>
            </a:pPr>
            <a:r>
              <a:rPr lang="en-US" sz="3694" spc="73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Occasional separation of year groups</a:t>
            </a:r>
          </a:p>
          <a:p>
            <a:pPr marL="797738" lvl="1" indent="-398869" algn="l">
              <a:lnSpc>
                <a:spcPts val="5172"/>
              </a:lnSpc>
              <a:buFont typeface="Arial"/>
              <a:buChar char="•"/>
            </a:pPr>
            <a:r>
              <a:rPr lang="en-US" sz="3694" spc="73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Year 6 booster work begins after half term. </a:t>
            </a:r>
          </a:p>
          <a:p>
            <a:pPr marL="797738" lvl="1" indent="-398869" algn="l">
              <a:lnSpc>
                <a:spcPts val="5172"/>
              </a:lnSpc>
              <a:buFont typeface="Arial"/>
              <a:buChar char="•"/>
            </a:pPr>
            <a:r>
              <a:rPr lang="en-US" sz="3694" spc="73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Year 5 food technology with Mrs Hennessy.</a:t>
            </a:r>
          </a:p>
          <a:p>
            <a:pPr marL="797738" lvl="1" indent="-398869" algn="l">
              <a:lnSpc>
                <a:spcPts val="5172"/>
              </a:lnSpc>
              <a:buFont typeface="Arial"/>
              <a:buChar char="•"/>
            </a:pPr>
            <a:r>
              <a:rPr lang="en-US" sz="3694" spc="73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SATS week beginning Monday 12th May </a:t>
            </a:r>
          </a:p>
          <a:p>
            <a:pPr marL="797738" lvl="1" indent="-398869" algn="l">
              <a:lnSpc>
                <a:spcPts val="5172"/>
              </a:lnSpc>
              <a:spcBef>
                <a:spcPct val="0"/>
              </a:spcBef>
              <a:buFont typeface="Arial"/>
              <a:buChar char="•"/>
            </a:pPr>
            <a:r>
              <a:rPr lang="en-US" sz="3694" spc="73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Your child may be invited to attend additional booster sessions after school.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961171">
            <a:off x="2357886" y="-4893356"/>
            <a:ext cx="14804064" cy="20054767"/>
          </a:xfrm>
          <a:custGeom>
            <a:avLst/>
            <a:gdLst/>
            <a:ahLst/>
            <a:cxnLst/>
            <a:rect l="l" t="t" r="r" b="b"/>
            <a:pathLst>
              <a:path w="14804064" h="20054767">
                <a:moveTo>
                  <a:pt x="0" y="0"/>
                </a:moveTo>
                <a:lnTo>
                  <a:pt x="14804064" y="0"/>
                </a:lnTo>
                <a:lnTo>
                  <a:pt x="14804064" y="20054767"/>
                </a:lnTo>
                <a:lnTo>
                  <a:pt x="0" y="200547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788201" y="7046367"/>
            <a:ext cx="5368518" cy="3240633"/>
          </a:xfrm>
          <a:custGeom>
            <a:avLst/>
            <a:gdLst/>
            <a:ahLst/>
            <a:cxnLst/>
            <a:rect l="l" t="t" r="r" b="b"/>
            <a:pathLst>
              <a:path w="5368518" h="3240633">
                <a:moveTo>
                  <a:pt x="0" y="0"/>
                </a:moveTo>
                <a:lnTo>
                  <a:pt x="5368518" y="0"/>
                </a:lnTo>
                <a:lnTo>
                  <a:pt x="5368518" y="3240633"/>
                </a:lnTo>
                <a:lnTo>
                  <a:pt x="0" y="3240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 rot="-639325">
            <a:off x="15267970" y="4029337"/>
            <a:ext cx="2562556" cy="3300716"/>
          </a:xfrm>
          <a:custGeom>
            <a:avLst/>
            <a:gdLst/>
            <a:ahLst/>
            <a:cxnLst/>
            <a:rect l="l" t="t" r="r" b="b"/>
            <a:pathLst>
              <a:path w="2562556" h="3300716">
                <a:moveTo>
                  <a:pt x="0" y="0"/>
                </a:moveTo>
                <a:lnTo>
                  <a:pt x="2562556" y="0"/>
                </a:lnTo>
                <a:lnTo>
                  <a:pt x="2562556" y="3300716"/>
                </a:lnTo>
                <a:lnTo>
                  <a:pt x="0" y="330071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 rot="1460757">
            <a:off x="1918676" y="1025877"/>
            <a:ext cx="2497298" cy="2188542"/>
          </a:xfrm>
          <a:custGeom>
            <a:avLst/>
            <a:gdLst/>
            <a:ahLst/>
            <a:cxnLst/>
            <a:rect l="l" t="t" r="r" b="b"/>
            <a:pathLst>
              <a:path w="2497298" h="2188542">
                <a:moveTo>
                  <a:pt x="0" y="0"/>
                </a:moveTo>
                <a:lnTo>
                  <a:pt x="2497298" y="0"/>
                </a:lnTo>
                <a:lnTo>
                  <a:pt x="2497298" y="2188542"/>
                </a:lnTo>
                <a:lnTo>
                  <a:pt x="0" y="218854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0" y="877804"/>
            <a:ext cx="18288000" cy="6665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01"/>
              </a:lnSpc>
            </a:pPr>
            <a:r>
              <a:rPr lang="en-US" sz="6101" u="sng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Homework</a:t>
            </a:r>
          </a:p>
          <a:p>
            <a:pPr algn="ctr">
              <a:lnSpc>
                <a:spcPts val="6101"/>
              </a:lnSpc>
            </a:pPr>
            <a:endParaRPr lang="en-US" sz="6101" u="sng">
              <a:solidFill>
                <a:srgbClr val="000000"/>
              </a:solidFill>
              <a:latin typeface="Bryndan Write"/>
              <a:ea typeface="Bryndan Write"/>
              <a:cs typeface="Bryndan Write"/>
              <a:sym typeface="Bryndan Write"/>
            </a:endParaRPr>
          </a:p>
          <a:p>
            <a:pPr algn="ctr">
              <a:lnSpc>
                <a:spcPts val="5001"/>
              </a:lnSpc>
              <a:spcBef>
                <a:spcPct val="0"/>
              </a:spcBef>
            </a:pPr>
            <a:r>
              <a:rPr lang="en-US" sz="500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Daily reading</a:t>
            </a:r>
          </a:p>
          <a:p>
            <a:pPr algn="ctr">
              <a:lnSpc>
                <a:spcPts val="5001"/>
              </a:lnSpc>
              <a:spcBef>
                <a:spcPct val="0"/>
              </a:spcBef>
            </a:pPr>
            <a:r>
              <a:rPr lang="en-US" sz="500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Daily practice of spelling lists</a:t>
            </a:r>
          </a:p>
          <a:p>
            <a:pPr algn="ctr">
              <a:lnSpc>
                <a:spcPts val="5001"/>
              </a:lnSpc>
              <a:spcBef>
                <a:spcPct val="0"/>
              </a:spcBef>
            </a:pPr>
            <a:r>
              <a:rPr lang="en-US" sz="500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Daily practice of times tables aimed at instant recall-</a:t>
            </a:r>
          </a:p>
          <a:p>
            <a:pPr algn="ctr">
              <a:lnSpc>
                <a:spcPts val="5001"/>
              </a:lnSpc>
              <a:spcBef>
                <a:spcPct val="0"/>
              </a:spcBef>
            </a:pPr>
            <a:r>
              <a:rPr lang="en-US" sz="500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Weekly English and maths tasks to consolidate weekly work in class or grammar, punctuation work</a:t>
            </a:r>
          </a:p>
          <a:p>
            <a:pPr algn="ctr">
              <a:lnSpc>
                <a:spcPts val="5001"/>
              </a:lnSpc>
              <a:spcBef>
                <a:spcPct val="0"/>
              </a:spcBef>
            </a:pPr>
            <a:r>
              <a:rPr lang="en-US" sz="500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Submission on Seesaw</a:t>
            </a:r>
          </a:p>
          <a:p>
            <a:pPr algn="ctr">
              <a:lnSpc>
                <a:spcPts val="5001"/>
              </a:lnSpc>
              <a:spcBef>
                <a:spcPct val="0"/>
              </a:spcBef>
            </a:pPr>
            <a:r>
              <a:rPr lang="en-US" sz="500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RE – once per half term</a:t>
            </a:r>
          </a:p>
          <a:p>
            <a:pPr algn="ctr">
              <a:lnSpc>
                <a:spcPts val="5001"/>
              </a:lnSpc>
              <a:spcBef>
                <a:spcPct val="0"/>
              </a:spcBef>
            </a:pPr>
            <a:r>
              <a:rPr lang="en-US" sz="500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Some project based work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6115698">
            <a:off x="2226368" y="-2561624"/>
            <a:ext cx="13392906" cy="15410248"/>
          </a:xfrm>
          <a:custGeom>
            <a:avLst/>
            <a:gdLst/>
            <a:ahLst/>
            <a:cxnLst/>
            <a:rect l="l" t="t" r="r" b="b"/>
            <a:pathLst>
              <a:path w="13392906" h="15410248">
                <a:moveTo>
                  <a:pt x="0" y="0"/>
                </a:moveTo>
                <a:lnTo>
                  <a:pt x="13392906" y="0"/>
                </a:lnTo>
                <a:lnTo>
                  <a:pt x="13392906" y="15410248"/>
                </a:lnTo>
                <a:lnTo>
                  <a:pt x="0" y="1541024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515355" y="563854"/>
            <a:ext cx="14506275" cy="14351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000"/>
              </a:lnSpc>
            </a:pPr>
            <a:r>
              <a:rPr lang="en-US" sz="10000">
                <a:solidFill>
                  <a:srgbClr val="2854AD"/>
                </a:solidFill>
                <a:latin typeface="Bryndan Write"/>
                <a:ea typeface="Bryndan Write"/>
                <a:cs typeface="Bryndan Write"/>
                <a:sym typeface="Bryndan Write"/>
              </a:rPr>
              <a:t>Administration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2901336" y="9212473"/>
            <a:ext cx="4742816" cy="390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20"/>
              </a:lnSpc>
            </a:pPr>
            <a:r>
              <a:rPr lang="en-US" sz="2600" spc="52">
                <a:solidFill>
                  <a:srgbClr val="F8F8F8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Contact us anytime.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2511826" y="2208242"/>
            <a:ext cx="12127551" cy="85926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10206" lvl="1" indent="-405103" algn="l">
              <a:lnSpc>
                <a:spcPts val="6004"/>
              </a:lnSpc>
              <a:buFont typeface="Arial"/>
              <a:buChar char="•"/>
            </a:pPr>
            <a:r>
              <a:rPr lang="en-US" sz="3752">
                <a:solidFill>
                  <a:srgbClr val="2854AD"/>
                </a:solidFill>
                <a:latin typeface="Body Grotesque Large Bold"/>
                <a:ea typeface="Body Grotesque Large Bold"/>
                <a:cs typeface="Body Grotesque Large Bold"/>
                <a:sym typeface="Body Grotesque Large Bold"/>
              </a:rPr>
              <a:t>All children will need Seesaw set up on a device (new log in codes will be issued)</a:t>
            </a:r>
          </a:p>
          <a:p>
            <a:pPr marL="810206" lvl="1" indent="-405103" algn="l">
              <a:lnSpc>
                <a:spcPts val="6004"/>
              </a:lnSpc>
              <a:buFont typeface="Arial"/>
              <a:buChar char="•"/>
            </a:pPr>
            <a:r>
              <a:rPr lang="en-US" sz="3752">
                <a:solidFill>
                  <a:srgbClr val="2854AD"/>
                </a:solidFill>
                <a:latin typeface="Body Grotesque Large Bold"/>
                <a:ea typeface="Body Grotesque Large Bold"/>
                <a:cs typeface="Body Grotesque Large Bold"/>
                <a:sym typeface="Body Grotesque Large Bold"/>
              </a:rPr>
              <a:t>Seesaw will be the main place for weekly updates, homework and general messages</a:t>
            </a:r>
          </a:p>
          <a:p>
            <a:pPr marL="810206" lvl="1" indent="-405103" algn="l">
              <a:lnSpc>
                <a:spcPts val="6004"/>
              </a:lnSpc>
              <a:buFont typeface="Arial"/>
              <a:buChar char="•"/>
            </a:pPr>
            <a:r>
              <a:rPr lang="en-US" sz="3752">
                <a:solidFill>
                  <a:srgbClr val="2854AD"/>
                </a:solidFill>
                <a:latin typeface="Body Grotesque Large Bold"/>
                <a:ea typeface="Body Grotesque Large Bold"/>
                <a:cs typeface="Body Grotesque Large Bold"/>
                <a:sym typeface="Body Grotesque Large Bold"/>
              </a:rPr>
              <a:t>Please send emails to Mrswclark@stcanterbury.herts.sch.uk</a:t>
            </a:r>
          </a:p>
          <a:p>
            <a:pPr algn="l">
              <a:lnSpc>
                <a:spcPts val="7124"/>
              </a:lnSpc>
            </a:pPr>
            <a:endParaRPr lang="en-US" sz="3752">
              <a:solidFill>
                <a:srgbClr val="2854AD"/>
              </a:solidFill>
              <a:latin typeface="Body Grotesque Large Bold"/>
              <a:ea typeface="Body Grotesque Large Bold"/>
              <a:cs typeface="Body Grotesque Large Bold"/>
              <a:sym typeface="Body Grotesque Large Bold"/>
            </a:endParaRPr>
          </a:p>
          <a:p>
            <a:pPr algn="ctr">
              <a:lnSpc>
                <a:spcPts val="7124"/>
              </a:lnSpc>
            </a:pPr>
            <a:endParaRPr lang="en-US" sz="3752">
              <a:solidFill>
                <a:srgbClr val="2854AD"/>
              </a:solidFill>
              <a:latin typeface="Body Grotesque Large Bold"/>
              <a:ea typeface="Body Grotesque Large Bold"/>
              <a:cs typeface="Body Grotesque Large Bold"/>
              <a:sym typeface="Body Grotesque Large Bold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14639377" y="1238547"/>
            <a:ext cx="3004775" cy="5383148"/>
          </a:xfrm>
          <a:custGeom>
            <a:avLst/>
            <a:gdLst/>
            <a:ahLst/>
            <a:cxnLst/>
            <a:rect l="l" t="t" r="r" b="b"/>
            <a:pathLst>
              <a:path w="3004775" h="5383148">
                <a:moveTo>
                  <a:pt x="0" y="0"/>
                </a:moveTo>
                <a:lnTo>
                  <a:pt x="3004775" y="0"/>
                </a:lnTo>
                <a:lnTo>
                  <a:pt x="3004775" y="5383148"/>
                </a:lnTo>
                <a:lnTo>
                  <a:pt x="0" y="538314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rot="2387240">
            <a:off x="-632153" y="7278598"/>
            <a:ext cx="3321706" cy="3152601"/>
          </a:xfrm>
          <a:custGeom>
            <a:avLst/>
            <a:gdLst/>
            <a:ahLst/>
            <a:cxnLst/>
            <a:rect l="l" t="t" r="r" b="b"/>
            <a:pathLst>
              <a:path w="3321706" h="3152601">
                <a:moveTo>
                  <a:pt x="0" y="0"/>
                </a:moveTo>
                <a:lnTo>
                  <a:pt x="3321706" y="0"/>
                </a:lnTo>
                <a:lnTo>
                  <a:pt x="3321706" y="3152601"/>
                </a:lnTo>
                <a:lnTo>
                  <a:pt x="0" y="315260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rot="-10617701">
            <a:off x="4990728" y="8631039"/>
            <a:ext cx="3674075" cy="1943920"/>
          </a:xfrm>
          <a:custGeom>
            <a:avLst/>
            <a:gdLst/>
            <a:ahLst/>
            <a:cxnLst/>
            <a:rect l="l" t="t" r="r" b="b"/>
            <a:pathLst>
              <a:path w="3674075" h="1943920">
                <a:moveTo>
                  <a:pt x="0" y="0"/>
                </a:moveTo>
                <a:lnTo>
                  <a:pt x="3674075" y="0"/>
                </a:lnTo>
                <a:lnTo>
                  <a:pt x="3674075" y="1943919"/>
                </a:lnTo>
                <a:lnTo>
                  <a:pt x="0" y="194391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464420">
            <a:off x="2932355" y="-3271291"/>
            <a:ext cx="12423291" cy="16829581"/>
          </a:xfrm>
          <a:custGeom>
            <a:avLst/>
            <a:gdLst/>
            <a:ahLst/>
            <a:cxnLst/>
            <a:rect l="l" t="t" r="r" b="b"/>
            <a:pathLst>
              <a:path w="12423291" h="16829581">
                <a:moveTo>
                  <a:pt x="0" y="0"/>
                </a:moveTo>
                <a:lnTo>
                  <a:pt x="12423290" y="0"/>
                </a:lnTo>
                <a:lnTo>
                  <a:pt x="12423290" y="16829582"/>
                </a:lnTo>
                <a:lnTo>
                  <a:pt x="0" y="1682958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2843955" y="3532797"/>
            <a:ext cx="12600090" cy="42037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000"/>
              </a:lnSpc>
            </a:pPr>
            <a:r>
              <a:rPr lang="en-US" sz="10000">
                <a:solidFill>
                  <a:srgbClr val="2854AD"/>
                </a:solidFill>
                <a:latin typeface="Body Grotesque Large Bold"/>
                <a:ea typeface="Body Grotesque Large Bold"/>
                <a:cs typeface="Body Grotesque Large Bold"/>
                <a:sym typeface="Body Grotesque Large Bold"/>
              </a:rPr>
              <a:t>Here’s to a great school year!</a:t>
            </a:r>
          </a:p>
        </p:txBody>
      </p:sp>
      <p:sp>
        <p:nvSpPr>
          <p:cNvPr id="4" name="Freeform 4"/>
          <p:cNvSpPr/>
          <p:nvPr/>
        </p:nvSpPr>
        <p:spPr>
          <a:xfrm rot="1202928">
            <a:off x="14223291" y="815703"/>
            <a:ext cx="2849192" cy="3320033"/>
          </a:xfrm>
          <a:custGeom>
            <a:avLst/>
            <a:gdLst/>
            <a:ahLst/>
            <a:cxnLst/>
            <a:rect l="l" t="t" r="r" b="b"/>
            <a:pathLst>
              <a:path w="2849192" h="3320033">
                <a:moveTo>
                  <a:pt x="0" y="0"/>
                </a:moveTo>
                <a:lnTo>
                  <a:pt x="2849192" y="0"/>
                </a:lnTo>
                <a:lnTo>
                  <a:pt x="2849192" y="3320033"/>
                </a:lnTo>
                <a:lnTo>
                  <a:pt x="0" y="33200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 rot="-1250299">
            <a:off x="1270721" y="6243369"/>
            <a:ext cx="4416217" cy="3500856"/>
          </a:xfrm>
          <a:custGeom>
            <a:avLst/>
            <a:gdLst/>
            <a:ahLst/>
            <a:cxnLst/>
            <a:rect l="l" t="t" r="r" b="b"/>
            <a:pathLst>
              <a:path w="4416217" h="3500856">
                <a:moveTo>
                  <a:pt x="0" y="0"/>
                </a:moveTo>
                <a:lnTo>
                  <a:pt x="4416218" y="0"/>
                </a:lnTo>
                <a:lnTo>
                  <a:pt x="4416218" y="3500856"/>
                </a:lnTo>
                <a:lnTo>
                  <a:pt x="0" y="350085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rot="9861110">
            <a:off x="13289656" y="6347443"/>
            <a:ext cx="4308779" cy="2373746"/>
          </a:xfrm>
          <a:custGeom>
            <a:avLst/>
            <a:gdLst/>
            <a:ahLst/>
            <a:cxnLst/>
            <a:rect l="l" t="t" r="r" b="b"/>
            <a:pathLst>
              <a:path w="4308779" h="2373746">
                <a:moveTo>
                  <a:pt x="0" y="0"/>
                </a:moveTo>
                <a:lnTo>
                  <a:pt x="4308779" y="0"/>
                </a:lnTo>
                <a:lnTo>
                  <a:pt x="4308779" y="2373745"/>
                </a:lnTo>
                <a:lnTo>
                  <a:pt x="0" y="237374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rot="-2170893">
            <a:off x="1028700" y="763102"/>
            <a:ext cx="3247119" cy="2674445"/>
          </a:xfrm>
          <a:custGeom>
            <a:avLst/>
            <a:gdLst/>
            <a:ahLst/>
            <a:cxnLst/>
            <a:rect l="l" t="t" r="r" b="b"/>
            <a:pathLst>
              <a:path w="3247119" h="2674445">
                <a:moveTo>
                  <a:pt x="0" y="0"/>
                </a:moveTo>
                <a:lnTo>
                  <a:pt x="3247119" y="0"/>
                </a:lnTo>
                <a:lnTo>
                  <a:pt x="3247119" y="2674445"/>
                </a:lnTo>
                <a:lnTo>
                  <a:pt x="0" y="267444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234</Words>
  <Application>Microsoft Office PowerPoint</Application>
  <PresentationFormat>Custom</PresentationFormat>
  <Paragraphs>61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Bryndan Write</vt:lpstr>
      <vt:lpstr>Body Grotesque Large Bold</vt:lpstr>
      <vt:lpstr>Body Grotesque Large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5/6</dc:title>
  <dc:creator>W Hoy</dc:creator>
  <cp:lastModifiedBy>Mrs Clark</cp:lastModifiedBy>
  <cp:revision>1</cp:revision>
  <dcterms:created xsi:type="dcterms:W3CDTF">2006-08-16T00:00:00Z</dcterms:created>
  <dcterms:modified xsi:type="dcterms:W3CDTF">2024-07-22T11:18:56Z</dcterms:modified>
  <dc:identifier>DAGLqpAN6VY</dc:identifier>
</cp:coreProperties>
</file>